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25"/>
  </p:notesMasterIdLst>
  <p:sldIdLst>
    <p:sldId id="260" r:id="rId2"/>
    <p:sldId id="273" r:id="rId3"/>
    <p:sldId id="261" r:id="rId4"/>
    <p:sldId id="267" r:id="rId5"/>
    <p:sldId id="281" r:id="rId6"/>
    <p:sldId id="262" r:id="rId7"/>
    <p:sldId id="265" r:id="rId8"/>
    <p:sldId id="268" r:id="rId9"/>
    <p:sldId id="269" r:id="rId10"/>
    <p:sldId id="270" r:id="rId11"/>
    <p:sldId id="271" r:id="rId12"/>
    <p:sldId id="272" r:id="rId13"/>
    <p:sldId id="282" r:id="rId14"/>
    <p:sldId id="274" r:id="rId15"/>
    <p:sldId id="275" r:id="rId16"/>
    <p:sldId id="276" r:id="rId17"/>
    <p:sldId id="277" r:id="rId18"/>
    <p:sldId id="257" r:id="rId19"/>
    <p:sldId id="258" r:id="rId20"/>
    <p:sldId id="259" r:id="rId21"/>
    <p:sldId id="278" r:id="rId22"/>
    <p:sldId id="283"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210"/>
  </p:normalViewPr>
  <p:slideViewPr>
    <p:cSldViewPr snapToGrid="0" snapToObjects="1">
      <p:cViewPr>
        <p:scale>
          <a:sx n="150" d="100"/>
          <a:sy n="150" d="100"/>
        </p:scale>
        <p:origin x="-3708" y="-7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85385-0EF3-4921-AF9F-1F55ADE2C01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23B16D14-9D7E-424A-8ADE-20FA00956744}">
      <dgm:prSet/>
      <dgm:spPr/>
      <dgm:t>
        <a:bodyPr/>
        <a:lstStyle/>
        <a:p>
          <a:r>
            <a:rPr lang="en-US" b="0" i="0" dirty="0"/>
            <a:t>What is Public Health?</a:t>
          </a:r>
          <a:endParaRPr lang="en-US" dirty="0"/>
        </a:p>
      </dgm:t>
    </dgm:pt>
    <dgm:pt modelId="{2C46BC3B-2AFD-4C95-92F7-78D01C86558E}" type="parTrans" cxnId="{8188E353-1F27-4CBB-914C-D2F317C56988}">
      <dgm:prSet/>
      <dgm:spPr/>
      <dgm:t>
        <a:bodyPr/>
        <a:lstStyle/>
        <a:p>
          <a:endParaRPr lang="en-US"/>
        </a:p>
      </dgm:t>
    </dgm:pt>
    <dgm:pt modelId="{0BC2A941-6DB9-472C-8A3E-8CD12D19AF70}" type="sibTrans" cxnId="{8188E353-1F27-4CBB-914C-D2F317C56988}">
      <dgm:prSet/>
      <dgm:spPr/>
      <dgm:t>
        <a:bodyPr/>
        <a:lstStyle/>
        <a:p>
          <a:endParaRPr lang="en-US"/>
        </a:p>
      </dgm:t>
    </dgm:pt>
    <dgm:pt modelId="{5EC12D10-E7A7-4091-A479-C5B1C1518AA2}">
      <dgm:prSet/>
      <dgm:spPr/>
      <dgm:t>
        <a:bodyPr/>
        <a:lstStyle/>
        <a:p>
          <a:r>
            <a:rPr lang="en-US" b="0" i="0" dirty="0"/>
            <a:t>What is a Local Health Department, &amp; Why Do They Exist?</a:t>
          </a:r>
          <a:endParaRPr lang="en-US" dirty="0"/>
        </a:p>
      </dgm:t>
    </dgm:pt>
    <dgm:pt modelId="{46B6E4CD-ECFF-4F48-A6AB-9F776EC5C505}" type="parTrans" cxnId="{DD6F207F-7838-4897-B413-105F642EA55A}">
      <dgm:prSet/>
      <dgm:spPr/>
      <dgm:t>
        <a:bodyPr/>
        <a:lstStyle/>
        <a:p>
          <a:endParaRPr lang="en-US"/>
        </a:p>
      </dgm:t>
    </dgm:pt>
    <dgm:pt modelId="{E997E8A7-80D9-4FBD-9F62-CD11E8964B7C}" type="sibTrans" cxnId="{DD6F207F-7838-4897-B413-105F642EA55A}">
      <dgm:prSet/>
      <dgm:spPr/>
      <dgm:t>
        <a:bodyPr/>
        <a:lstStyle/>
        <a:p>
          <a:endParaRPr lang="en-US"/>
        </a:p>
      </dgm:t>
    </dgm:pt>
    <dgm:pt modelId="{D89FACA1-D7DE-47CB-A3BE-0C361A3DAEEF}">
      <dgm:prSet/>
      <dgm:spPr/>
      <dgm:t>
        <a:bodyPr/>
        <a:lstStyle/>
        <a:p>
          <a:r>
            <a:rPr lang="en-US" b="0" i="0" dirty="0"/>
            <a:t>What Are the Unique Responsibilities of a Local Health Department?</a:t>
          </a:r>
          <a:endParaRPr lang="en-US" dirty="0"/>
        </a:p>
      </dgm:t>
    </dgm:pt>
    <dgm:pt modelId="{FC12A8FC-3CDF-42BC-95B8-8C156FC4EC5F}" type="parTrans" cxnId="{CF1A3427-A5DD-439C-82D9-9D06D4482E7D}">
      <dgm:prSet/>
      <dgm:spPr/>
      <dgm:t>
        <a:bodyPr/>
        <a:lstStyle/>
        <a:p>
          <a:endParaRPr lang="en-US"/>
        </a:p>
      </dgm:t>
    </dgm:pt>
    <dgm:pt modelId="{5B7E4CF4-9541-47BB-962F-CC517E1C9D24}" type="sibTrans" cxnId="{CF1A3427-A5DD-439C-82D9-9D06D4482E7D}">
      <dgm:prSet/>
      <dgm:spPr/>
      <dgm:t>
        <a:bodyPr/>
        <a:lstStyle/>
        <a:p>
          <a:endParaRPr lang="en-US"/>
        </a:p>
      </dgm:t>
    </dgm:pt>
    <dgm:pt modelId="{339E381A-EC04-4085-8DAC-449AB76CA2C0}">
      <dgm:prSet/>
      <dgm:spPr/>
      <dgm:t>
        <a:bodyPr/>
        <a:lstStyle/>
        <a:p>
          <a:r>
            <a:rPr lang="en-US" dirty="0"/>
            <a:t>How</a:t>
          </a:r>
          <a:r>
            <a:rPr lang="en-US" baseline="0" dirty="0"/>
            <a:t> Does a Local Health Department Carryout Services With It’s Public Health Partners?</a:t>
          </a:r>
          <a:endParaRPr lang="en-US" dirty="0"/>
        </a:p>
      </dgm:t>
    </dgm:pt>
    <dgm:pt modelId="{C1A936A0-D31A-43DF-A2BD-39EC529A72D0}" type="parTrans" cxnId="{6DDE9F5C-0072-4EB5-BDE2-EC675AF3157F}">
      <dgm:prSet/>
      <dgm:spPr/>
      <dgm:t>
        <a:bodyPr/>
        <a:lstStyle/>
        <a:p>
          <a:endParaRPr lang="en-US"/>
        </a:p>
      </dgm:t>
    </dgm:pt>
    <dgm:pt modelId="{1E30B880-5F22-4E1E-A290-06F6D47A4C59}" type="sibTrans" cxnId="{6DDE9F5C-0072-4EB5-BDE2-EC675AF3157F}">
      <dgm:prSet/>
      <dgm:spPr/>
      <dgm:t>
        <a:bodyPr/>
        <a:lstStyle/>
        <a:p>
          <a:endParaRPr lang="en-US"/>
        </a:p>
      </dgm:t>
    </dgm:pt>
    <dgm:pt modelId="{238764EE-6F9A-41FD-9266-1CE9ABF735E1}">
      <dgm:prSet/>
      <dgm:spPr/>
      <dgm:t>
        <a:bodyPr/>
        <a:lstStyle/>
        <a:p>
          <a:r>
            <a:rPr lang="en-US" dirty="0"/>
            <a:t>What is a Board of Health &amp; What Does It Do?</a:t>
          </a:r>
        </a:p>
      </dgm:t>
    </dgm:pt>
    <dgm:pt modelId="{17B6A0B2-A218-4FF5-B49E-EEA6E4D60387}" type="parTrans" cxnId="{5746D8A5-1272-4A91-BBD8-068EE86FAEF5}">
      <dgm:prSet/>
      <dgm:spPr/>
      <dgm:t>
        <a:bodyPr/>
        <a:lstStyle/>
        <a:p>
          <a:endParaRPr lang="en-US"/>
        </a:p>
      </dgm:t>
    </dgm:pt>
    <dgm:pt modelId="{20191140-AFA1-4ED5-BD90-75608ED23DE2}" type="sibTrans" cxnId="{5746D8A5-1272-4A91-BBD8-068EE86FAEF5}">
      <dgm:prSet/>
      <dgm:spPr/>
      <dgm:t>
        <a:bodyPr/>
        <a:lstStyle/>
        <a:p>
          <a:endParaRPr lang="en-US"/>
        </a:p>
      </dgm:t>
    </dgm:pt>
    <dgm:pt modelId="{FF574A59-4B78-4DDB-809E-62862D4062AF}">
      <dgm:prSet/>
      <dgm:spPr/>
      <dgm:t>
        <a:bodyPr/>
        <a:lstStyle/>
        <a:p>
          <a:r>
            <a:rPr lang="en-US" b="0" i="0" dirty="0"/>
            <a:t>What Resources Are Available for Boards of Health?</a:t>
          </a:r>
          <a:endParaRPr lang="en-US" dirty="0"/>
        </a:p>
      </dgm:t>
    </dgm:pt>
    <dgm:pt modelId="{4C14D3C0-ED18-4335-96B4-A166B7B262D0}" type="parTrans" cxnId="{45724B94-F2BC-4DFF-B54C-94598F9CEF10}">
      <dgm:prSet/>
      <dgm:spPr/>
      <dgm:t>
        <a:bodyPr/>
        <a:lstStyle/>
        <a:p>
          <a:endParaRPr lang="en-US"/>
        </a:p>
      </dgm:t>
    </dgm:pt>
    <dgm:pt modelId="{DB43AFE5-FFC8-4EE9-87AD-F591FD895ECB}" type="sibTrans" cxnId="{45724B94-F2BC-4DFF-B54C-94598F9CEF10}">
      <dgm:prSet/>
      <dgm:spPr/>
      <dgm:t>
        <a:bodyPr/>
        <a:lstStyle/>
        <a:p>
          <a:endParaRPr lang="en-US"/>
        </a:p>
      </dgm:t>
    </dgm:pt>
    <dgm:pt modelId="{550A8A7A-1DA4-4B46-BFCB-339B6B7617ED}" type="pres">
      <dgm:prSet presAssocID="{17185385-0EF3-4921-AF9F-1F55ADE2C013}" presName="diagram" presStyleCnt="0">
        <dgm:presLayoutVars>
          <dgm:dir/>
          <dgm:resizeHandles val="exact"/>
        </dgm:presLayoutVars>
      </dgm:prSet>
      <dgm:spPr/>
    </dgm:pt>
    <dgm:pt modelId="{A5CFFBFF-E0F8-FA4D-815A-80F6722C4651}" type="pres">
      <dgm:prSet presAssocID="{23B16D14-9D7E-424A-8ADE-20FA00956744}" presName="node" presStyleLbl="node1" presStyleIdx="0" presStyleCnt="6">
        <dgm:presLayoutVars>
          <dgm:bulletEnabled val="1"/>
        </dgm:presLayoutVars>
      </dgm:prSet>
      <dgm:spPr/>
    </dgm:pt>
    <dgm:pt modelId="{FA6E7D11-603F-DD44-A629-AFED16851240}" type="pres">
      <dgm:prSet presAssocID="{0BC2A941-6DB9-472C-8A3E-8CD12D19AF70}" presName="sibTrans" presStyleCnt="0"/>
      <dgm:spPr/>
    </dgm:pt>
    <dgm:pt modelId="{0931E056-BD40-834C-A357-800636FB4694}" type="pres">
      <dgm:prSet presAssocID="{5EC12D10-E7A7-4091-A479-C5B1C1518AA2}" presName="node" presStyleLbl="node1" presStyleIdx="1" presStyleCnt="6">
        <dgm:presLayoutVars>
          <dgm:bulletEnabled val="1"/>
        </dgm:presLayoutVars>
      </dgm:prSet>
      <dgm:spPr/>
    </dgm:pt>
    <dgm:pt modelId="{F438A551-BC27-A346-9588-003CA3E697E2}" type="pres">
      <dgm:prSet presAssocID="{E997E8A7-80D9-4FBD-9F62-CD11E8964B7C}" presName="sibTrans" presStyleCnt="0"/>
      <dgm:spPr/>
    </dgm:pt>
    <dgm:pt modelId="{0E889C17-9813-1243-8993-EF22200807AD}" type="pres">
      <dgm:prSet presAssocID="{D89FACA1-D7DE-47CB-A3BE-0C361A3DAEEF}" presName="node" presStyleLbl="node1" presStyleIdx="2" presStyleCnt="6">
        <dgm:presLayoutVars>
          <dgm:bulletEnabled val="1"/>
        </dgm:presLayoutVars>
      </dgm:prSet>
      <dgm:spPr/>
    </dgm:pt>
    <dgm:pt modelId="{8E3920A9-C040-F24E-A6AC-36194A3C271A}" type="pres">
      <dgm:prSet presAssocID="{5B7E4CF4-9541-47BB-962F-CC517E1C9D24}" presName="sibTrans" presStyleCnt="0"/>
      <dgm:spPr/>
    </dgm:pt>
    <dgm:pt modelId="{327820B7-19F9-3D4F-8F01-B6BAF8C0C004}" type="pres">
      <dgm:prSet presAssocID="{339E381A-EC04-4085-8DAC-449AB76CA2C0}" presName="node" presStyleLbl="node1" presStyleIdx="3" presStyleCnt="6">
        <dgm:presLayoutVars>
          <dgm:bulletEnabled val="1"/>
        </dgm:presLayoutVars>
      </dgm:prSet>
      <dgm:spPr/>
    </dgm:pt>
    <dgm:pt modelId="{6BCD6E81-8BB3-C546-A509-C2E79B9CED32}" type="pres">
      <dgm:prSet presAssocID="{1E30B880-5F22-4E1E-A290-06F6D47A4C59}" presName="sibTrans" presStyleCnt="0"/>
      <dgm:spPr/>
    </dgm:pt>
    <dgm:pt modelId="{EF542761-46A8-9748-9893-20E5706F3000}" type="pres">
      <dgm:prSet presAssocID="{238764EE-6F9A-41FD-9266-1CE9ABF735E1}" presName="node" presStyleLbl="node1" presStyleIdx="4" presStyleCnt="6">
        <dgm:presLayoutVars>
          <dgm:bulletEnabled val="1"/>
        </dgm:presLayoutVars>
      </dgm:prSet>
      <dgm:spPr/>
    </dgm:pt>
    <dgm:pt modelId="{97DC5C10-7B9F-FC46-A02A-8AE4FF620020}" type="pres">
      <dgm:prSet presAssocID="{20191140-AFA1-4ED5-BD90-75608ED23DE2}" presName="sibTrans" presStyleCnt="0"/>
      <dgm:spPr/>
    </dgm:pt>
    <dgm:pt modelId="{1A5771DD-4F79-D74F-B633-A265007A2D4A}" type="pres">
      <dgm:prSet presAssocID="{FF574A59-4B78-4DDB-809E-62862D4062AF}" presName="node" presStyleLbl="node1" presStyleIdx="5" presStyleCnt="6">
        <dgm:presLayoutVars>
          <dgm:bulletEnabled val="1"/>
        </dgm:presLayoutVars>
      </dgm:prSet>
      <dgm:spPr/>
    </dgm:pt>
  </dgm:ptLst>
  <dgm:cxnLst>
    <dgm:cxn modelId="{D15A6A12-D906-EA47-BE35-164E32E79DED}" type="presOf" srcId="{17185385-0EF3-4921-AF9F-1F55ADE2C013}" destId="{550A8A7A-1DA4-4B46-BFCB-339B6B7617ED}" srcOrd="0" destOrd="0" presId="urn:microsoft.com/office/officeart/2005/8/layout/default"/>
    <dgm:cxn modelId="{048F8F1D-69AB-4948-AF7D-24CAF352127A}" type="presOf" srcId="{339E381A-EC04-4085-8DAC-449AB76CA2C0}" destId="{327820B7-19F9-3D4F-8F01-B6BAF8C0C004}" srcOrd="0" destOrd="0" presId="urn:microsoft.com/office/officeart/2005/8/layout/default"/>
    <dgm:cxn modelId="{CF1A3427-A5DD-439C-82D9-9D06D4482E7D}" srcId="{17185385-0EF3-4921-AF9F-1F55ADE2C013}" destId="{D89FACA1-D7DE-47CB-A3BE-0C361A3DAEEF}" srcOrd="2" destOrd="0" parTransId="{FC12A8FC-3CDF-42BC-95B8-8C156FC4EC5F}" sibTransId="{5B7E4CF4-9541-47BB-962F-CC517E1C9D24}"/>
    <dgm:cxn modelId="{36DBAE30-9650-4548-85D7-34C11E320983}" type="presOf" srcId="{D89FACA1-D7DE-47CB-A3BE-0C361A3DAEEF}" destId="{0E889C17-9813-1243-8993-EF22200807AD}" srcOrd="0" destOrd="0" presId="urn:microsoft.com/office/officeart/2005/8/layout/default"/>
    <dgm:cxn modelId="{6DDE9F5C-0072-4EB5-BDE2-EC675AF3157F}" srcId="{17185385-0EF3-4921-AF9F-1F55ADE2C013}" destId="{339E381A-EC04-4085-8DAC-449AB76CA2C0}" srcOrd="3" destOrd="0" parTransId="{C1A936A0-D31A-43DF-A2BD-39EC529A72D0}" sibTransId="{1E30B880-5F22-4E1E-A290-06F6D47A4C59}"/>
    <dgm:cxn modelId="{05602B63-EC1D-1644-9C87-E2EB1B6AB409}" type="presOf" srcId="{FF574A59-4B78-4DDB-809E-62862D4062AF}" destId="{1A5771DD-4F79-D74F-B633-A265007A2D4A}" srcOrd="0" destOrd="0" presId="urn:microsoft.com/office/officeart/2005/8/layout/default"/>
    <dgm:cxn modelId="{BE3B9452-6B66-6B48-AD6A-21B2F7641ED2}" type="presOf" srcId="{238764EE-6F9A-41FD-9266-1CE9ABF735E1}" destId="{EF542761-46A8-9748-9893-20E5706F3000}" srcOrd="0" destOrd="0" presId="urn:microsoft.com/office/officeart/2005/8/layout/default"/>
    <dgm:cxn modelId="{8188E353-1F27-4CBB-914C-D2F317C56988}" srcId="{17185385-0EF3-4921-AF9F-1F55ADE2C013}" destId="{23B16D14-9D7E-424A-8ADE-20FA00956744}" srcOrd="0" destOrd="0" parTransId="{2C46BC3B-2AFD-4C95-92F7-78D01C86558E}" sibTransId="{0BC2A941-6DB9-472C-8A3E-8CD12D19AF70}"/>
    <dgm:cxn modelId="{DD6F207F-7838-4897-B413-105F642EA55A}" srcId="{17185385-0EF3-4921-AF9F-1F55ADE2C013}" destId="{5EC12D10-E7A7-4091-A479-C5B1C1518AA2}" srcOrd="1" destOrd="0" parTransId="{46B6E4CD-ECFF-4F48-A6AB-9F776EC5C505}" sibTransId="{E997E8A7-80D9-4FBD-9F62-CD11E8964B7C}"/>
    <dgm:cxn modelId="{45724B94-F2BC-4DFF-B54C-94598F9CEF10}" srcId="{17185385-0EF3-4921-AF9F-1F55ADE2C013}" destId="{FF574A59-4B78-4DDB-809E-62862D4062AF}" srcOrd="5" destOrd="0" parTransId="{4C14D3C0-ED18-4335-96B4-A166B7B262D0}" sibTransId="{DB43AFE5-FFC8-4EE9-87AD-F591FD895ECB}"/>
    <dgm:cxn modelId="{F03C31A2-0E17-B543-AB27-8E1FC1FB705D}" type="presOf" srcId="{23B16D14-9D7E-424A-8ADE-20FA00956744}" destId="{A5CFFBFF-E0F8-FA4D-815A-80F6722C4651}" srcOrd="0" destOrd="0" presId="urn:microsoft.com/office/officeart/2005/8/layout/default"/>
    <dgm:cxn modelId="{5746D8A5-1272-4A91-BBD8-068EE86FAEF5}" srcId="{17185385-0EF3-4921-AF9F-1F55ADE2C013}" destId="{238764EE-6F9A-41FD-9266-1CE9ABF735E1}" srcOrd="4" destOrd="0" parTransId="{17B6A0B2-A218-4FF5-B49E-EEA6E4D60387}" sibTransId="{20191140-AFA1-4ED5-BD90-75608ED23DE2}"/>
    <dgm:cxn modelId="{1E8554DB-987D-6B4A-95EE-F2F39AC40A2C}" type="presOf" srcId="{5EC12D10-E7A7-4091-A479-C5B1C1518AA2}" destId="{0931E056-BD40-834C-A357-800636FB4694}" srcOrd="0" destOrd="0" presId="urn:microsoft.com/office/officeart/2005/8/layout/default"/>
    <dgm:cxn modelId="{DB99015E-DD13-1F4A-9BDF-8BBD5D88BF0B}" type="presParOf" srcId="{550A8A7A-1DA4-4B46-BFCB-339B6B7617ED}" destId="{A5CFFBFF-E0F8-FA4D-815A-80F6722C4651}" srcOrd="0" destOrd="0" presId="urn:microsoft.com/office/officeart/2005/8/layout/default"/>
    <dgm:cxn modelId="{0671EB44-EB3C-D84A-995E-F20DB931F388}" type="presParOf" srcId="{550A8A7A-1DA4-4B46-BFCB-339B6B7617ED}" destId="{FA6E7D11-603F-DD44-A629-AFED16851240}" srcOrd="1" destOrd="0" presId="urn:microsoft.com/office/officeart/2005/8/layout/default"/>
    <dgm:cxn modelId="{DB33BF67-C852-0544-BA9F-5093A85A6259}" type="presParOf" srcId="{550A8A7A-1DA4-4B46-BFCB-339B6B7617ED}" destId="{0931E056-BD40-834C-A357-800636FB4694}" srcOrd="2" destOrd="0" presId="urn:microsoft.com/office/officeart/2005/8/layout/default"/>
    <dgm:cxn modelId="{D3AF4285-3C34-F04A-A451-D8FBD1E1AD58}" type="presParOf" srcId="{550A8A7A-1DA4-4B46-BFCB-339B6B7617ED}" destId="{F438A551-BC27-A346-9588-003CA3E697E2}" srcOrd="3" destOrd="0" presId="urn:microsoft.com/office/officeart/2005/8/layout/default"/>
    <dgm:cxn modelId="{DD13190A-8DC6-764E-9183-3AD07E5D3C3D}" type="presParOf" srcId="{550A8A7A-1DA4-4B46-BFCB-339B6B7617ED}" destId="{0E889C17-9813-1243-8993-EF22200807AD}" srcOrd="4" destOrd="0" presId="urn:microsoft.com/office/officeart/2005/8/layout/default"/>
    <dgm:cxn modelId="{1609BF57-C273-6B45-8E0C-A506FAFA9785}" type="presParOf" srcId="{550A8A7A-1DA4-4B46-BFCB-339B6B7617ED}" destId="{8E3920A9-C040-F24E-A6AC-36194A3C271A}" srcOrd="5" destOrd="0" presId="urn:microsoft.com/office/officeart/2005/8/layout/default"/>
    <dgm:cxn modelId="{6B50DB98-ECF6-DC4F-8956-477F11EDC600}" type="presParOf" srcId="{550A8A7A-1DA4-4B46-BFCB-339B6B7617ED}" destId="{327820B7-19F9-3D4F-8F01-B6BAF8C0C004}" srcOrd="6" destOrd="0" presId="urn:microsoft.com/office/officeart/2005/8/layout/default"/>
    <dgm:cxn modelId="{AE5BC0BD-0B65-4944-8489-16BD1A332969}" type="presParOf" srcId="{550A8A7A-1DA4-4B46-BFCB-339B6B7617ED}" destId="{6BCD6E81-8BB3-C546-A509-C2E79B9CED32}" srcOrd="7" destOrd="0" presId="urn:microsoft.com/office/officeart/2005/8/layout/default"/>
    <dgm:cxn modelId="{D51F6175-B533-4E43-8901-CB8859F7CC74}" type="presParOf" srcId="{550A8A7A-1DA4-4B46-BFCB-339B6B7617ED}" destId="{EF542761-46A8-9748-9893-20E5706F3000}" srcOrd="8" destOrd="0" presId="urn:microsoft.com/office/officeart/2005/8/layout/default"/>
    <dgm:cxn modelId="{DAC13B07-2250-9343-8076-58ED000C27F4}" type="presParOf" srcId="{550A8A7A-1DA4-4B46-BFCB-339B6B7617ED}" destId="{97DC5C10-7B9F-FC46-A02A-8AE4FF620020}" srcOrd="9" destOrd="0" presId="urn:microsoft.com/office/officeart/2005/8/layout/default"/>
    <dgm:cxn modelId="{DE52607A-3971-2248-95BC-0AB8A6D930CC}" type="presParOf" srcId="{550A8A7A-1DA4-4B46-BFCB-339B6B7617ED}" destId="{1A5771DD-4F79-D74F-B633-A265007A2D4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FFBFF-E0F8-FA4D-815A-80F6722C4651}">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What is Public Health?</a:t>
          </a:r>
          <a:endParaRPr lang="en-US" sz="2000" kern="1200" dirty="0"/>
        </a:p>
      </dsp:txBody>
      <dsp:txXfrm>
        <a:off x="601586" y="580"/>
        <a:ext cx="2631940" cy="1579164"/>
      </dsp:txXfrm>
    </dsp:sp>
    <dsp:sp modelId="{0931E056-BD40-834C-A357-800636FB4694}">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What is a Local Health Department, &amp; Why Do They Exist?</a:t>
          </a:r>
          <a:endParaRPr lang="en-US" sz="2000" kern="1200" dirty="0"/>
        </a:p>
      </dsp:txBody>
      <dsp:txXfrm>
        <a:off x="3496721" y="580"/>
        <a:ext cx="2631940" cy="1579164"/>
      </dsp:txXfrm>
    </dsp:sp>
    <dsp:sp modelId="{0E889C17-9813-1243-8993-EF22200807AD}">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What Are the Unique Responsibilities of a Local Health Department?</a:t>
          </a:r>
          <a:endParaRPr lang="en-US" sz="2000" kern="1200" dirty="0"/>
        </a:p>
      </dsp:txBody>
      <dsp:txXfrm>
        <a:off x="6391855" y="580"/>
        <a:ext cx="2631940" cy="1579164"/>
      </dsp:txXfrm>
    </dsp:sp>
    <dsp:sp modelId="{327820B7-19F9-3D4F-8F01-B6BAF8C0C004}">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How</a:t>
          </a:r>
          <a:r>
            <a:rPr lang="en-US" sz="2000" kern="1200" baseline="0" dirty="0"/>
            <a:t> Does a Local Health Department Carryout Services With It’s Public Health Partners?</a:t>
          </a:r>
          <a:endParaRPr lang="en-US" sz="2000" kern="1200" dirty="0"/>
        </a:p>
      </dsp:txBody>
      <dsp:txXfrm>
        <a:off x="601586" y="1842938"/>
        <a:ext cx="2631940" cy="1579164"/>
      </dsp:txXfrm>
    </dsp:sp>
    <dsp:sp modelId="{EF542761-46A8-9748-9893-20E5706F3000}">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is a Board of Health &amp; What Does It Do?</a:t>
          </a:r>
        </a:p>
      </dsp:txBody>
      <dsp:txXfrm>
        <a:off x="3496721" y="1842938"/>
        <a:ext cx="2631940" cy="1579164"/>
      </dsp:txXfrm>
    </dsp:sp>
    <dsp:sp modelId="{1A5771DD-4F79-D74F-B633-A265007A2D4A}">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What Resources Are Available for Boards of Health?</a:t>
          </a:r>
          <a:endParaRPr lang="en-US" sz="2000" kern="1200" dirty="0"/>
        </a:p>
      </dsp:txBody>
      <dsp:txXfrm>
        <a:off x="6391855" y="1842938"/>
        <a:ext cx="2631940" cy="15791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1711E-8931-BA4D-A430-F6237E1EDEB7}"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82847-FB1F-0249-923C-87972D7A9A9B}" type="slidenum">
              <a:rPr lang="en-US" smtClean="0"/>
              <a:t>‹#›</a:t>
            </a:fld>
            <a:endParaRPr lang="en-US"/>
          </a:p>
        </p:txBody>
      </p:sp>
    </p:spTree>
    <p:extLst>
      <p:ext uri="{BB962C8B-B14F-4D97-AF65-F5344CB8AC3E}">
        <p14:creationId xmlns:p14="http://schemas.microsoft.com/office/powerpoint/2010/main" val="401036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photo representing your community</a:t>
            </a:r>
          </a:p>
        </p:txBody>
      </p:sp>
      <p:sp>
        <p:nvSpPr>
          <p:cNvPr id="4" name="Slide Number Placeholder 3"/>
          <p:cNvSpPr>
            <a:spLocks noGrp="1"/>
          </p:cNvSpPr>
          <p:nvPr>
            <p:ph type="sldNum" sz="quarter" idx="5"/>
          </p:nvPr>
        </p:nvSpPr>
        <p:spPr/>
        <p:txBody>
          <a:bodyPr/>
          <a:lstStyle/>
          <a:p>
            <a:fld id="{29B82847-FB1F-0249-923C-87972D7A9A9B}" type="slidenum">
              <a:rPr lang="en-US" smtClean="0"/>
              <a:t>1</a:t>
            </a:fld>
            <a:endParaRPr lang="en-US"/>
          </a:p>
        </p:txBody>
      </p:sp>
    </p:spTree>
    <p:extLst>
      <p:ext uri="{BB962C8B-B14F-4D97-AF65-F5344CB8AC3E}">
        <p14:creationId xmlns:p14="http://schemas.microsoft.com/office/powerpoint/2010/main" val="313901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Share examples of how essential services look within your jurisdiction. </a:t>
            </a:r>
          </a:p>
        </p:txBody>
      </p:sp>
      <p:sp>
        <p:nvSpPr>
          <p:cNvPr id="4" name="Slide Number Placeholder 3"/>
          <p:cNvSpPr>
            <a:spLocks noGrp="1"/>
          </p:cNvSpPr>
          <p:nvPr>
            <p:ph type="sldNum" sz="quarter" idx="5"/>
          </p:nvPr>
        </p:nvSpPr>
        <p:spPr/>
        <p:txBody>
          <a:bodyPr/>
          <a:lstStyle/>
          <a:p>
            <a:fld id="{29B82847-FB1F-0249-923C-87972D7A9A9B}" type="slidenum">
              <a:rPr lang="en-US" smtClean="0"/>
              <a:t>15</a:t>
            </a:fld>
            <a:endParaRPr lang="en-US"/>
          </a:p>
        </p:txBody>
      </p:sp>
    </p:spTree>
    <p:extLst>
      <p:ext uri="{BB962C8B-B14F-4D97-AF65-F5344CB8AC3E}">
        <p14:creationId xmlns:p14="http://schemas.microsoft.com/office/powerpoint/2010/main" val="209833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Share what the level of your health department, why that level was chosen, by whom and when.  Given an overview of the different expectations for each level and/or share a copy of the DHS 140 rule. Share when a 140 review was conducted and the findings/ recommendations.   </a:t>
            </a:r>
          </a:p>
          <a:p>
            <a:endParaRPr lang="en-US" dirty="0"/>
          </a:p>
          <a:p>
            <a:r>
              <a:rPr lang="en-US" dirty="0"/>
              <a:t>Share where your health department is being ready or accredited and background information for the current status. </a:t>
            </a:r>
          </a:p>
        </p:txBody>
      </p:sp>
      <p:sp>
        <p:nvSpPr>
          <p:cNvPr id="4" name="Slide Number Placeholder 3"/>
          <p:cNvSpPr>
            <a:spLocks noGrp="1"/>
          </p:cNvSpPr>
          <p:nvPr>
            <p:ph type="sldNum" sz="quarter" idx="5"/>
          </p:nvPr>
        </p:nvSpPr>
        <p:spPr/>
        <p:txBody>
          <a:bodyPr/>
          <a:lstStyle/>
          <a:p>
            <a:fld id="{29B82847-FB1F-0249-923C-87972D7A9A9B}" type="slidenum">
              <a:rPr lang="en-US" smtClean="0"/>
              <a:t>16</a:t>
            </a:fld>
            <a:endParaRPr lang="en-US"/>
          </a:p>
        </p:txBody>
      </p:sp>
    </p:spTree>
    <p:extLst>
      <p:ext uri="{BB962C8B-B14F-4D97-AF65-F5344CB8AC3E}">
        <p14:creationId xmlns:p14="http://schemas.microsoft.com/office/powerpoint/2010/main" val="127954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82847-FB1F-0249-923C-87972D7A9A9B}" type="slidenum">
              <a:rPr lang="en-US" smtClean="0"/>
              <a:t>17</a:t>
            </a:fld>
            <a:endParaRPr lang="en-US"/>
          </a:p>
        </p:txBody>
      </p:sp>
    </p:spTree>
    <p:extLst>
      <p:ext uri="{BB962C8B-B14F-4D97-AF65-F5344CB8AC3E}">
        <p14:creationId xmlns:p14="http://schemas.microsoft.com/office/powerpoint/2010/main" val="417934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Share ordinance, rules, or bylaws for the Board of Health that cover membership, meeting frequency, etc.   Discuss what governance looks like (advisory, policy setting) and who they report to.  </a:t>
            </a:r>
          </a:p>
        </p:txBody>
      </p:sp>
      <p:sp>
        <p:nvSpPr>
          <p:cNvPr id="4" name="Slide Number Placeholder 3"/>
          <p:cNvSpPr>
            <a:spLocks noGrp="1"/>
          </p:cNvSpPr>
          <p:nvPr>
            <p:ph type="sldNum" sz="quarter" idx="5"/>
          </p:nvPr>
        </p:nvSpPr>
        <p:spPr/>
        <p:txBody>
          <a:bodyPr/>
          <a:lstStyle/>
          <a:p>
            <a:fld id="{29B82847-FB1F-0249-923C-87972D7A9A9B}" type="slidenum">
              <a:rPr lang="en-US" smtClean="0"/>
              <a:t>18</a:t>
            </a:fld>
            <a:endParaRPr lang="en-US"/>
          </a:p>
        </p:txBody>
      </p:sp>
    </p:spTree>
    <p:extLst>
      <p:ext uri="{BB962C8B-B14F-4D97-AF65-F5344CB8AC3E}">
        <p14:creationId xmlns:p14="http://schemas.microsoft.com/office/powerpoint/2010/main" val="54146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Share how powers and duties look like for your jurisdiction based on the governance structure and reporting relationships.</a:t>
            </a:r>
          </a:p>
        </p:txBody>
      </p:sp>
      <p:sp>
        <p:nvSpPr>
          <p:cNvPr id="4" name="Slide Number Placeholder 3"/>
          <p:cNvSpPr>
            <a:spLocks noGrp="1"/>
          </p:cNvSpPr>
          <p:nvPr>
            <p:ph type="sldNum" sz="quarter" idx="5"/>
          </p:nvPr>
        </p:nvSpPr>
        <p:spPr/>
        <p:txBody>
          <a:bodyPr/>
          <a:lstStyle/>
          <a:p>
            <a:fld id="{29B82847-FB1F-0249-923C-87972D7A9A9B}" type="slidenum">
              <a:rPr lang="en-US" smtClean="0"/>
              <a:t>19</a:t>
            </a:fld>
            <a:endParaRPr lang="en-US"/>
          </a:p>
        </p:txBody>
      </p:sp>
    </p:spTree>
    <p:extLst>
      <p:ext uri="{BB962C8B-B14F-4D97-AF65-F5344CB8AC3E}">
        <p14:creationId xmlns:p14="http://schemas.microsoft.com/office/powerpoint/2010/main" val="3787237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82847-FB1F-0249-923C-87972D7A9A9B}" type="slidenum">
              <a:rPr lang="en-US" smtClean="0"/>
              <a:t>20</a:t>
            </a:fld>
            <a:endParaRPr lang="en-US"/>
          </a:p>
        </p:txBody>
      </p:sp>
    </p:spTree>
    <p:extLst>
      <p:ext uri="{BB962C8B-B14F-4D97-AF65-F5344CB8AC3E}">
        <p14:creationId xmlns:p14="http://schemas.microsoft.com/office/powerpoint/2010/main" val="3211778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Share resources as appropriate.  </a:t>
            </a:r>
          </a:p>
        </p:txBody>
      </p:sp>
      <p:sp>
        <p:nvSpPr>
          <p:cNvPr id="4" name="Slide Number Placeholder 3"/>
          <p:cNvSpPr>
            <a:spLocks noGrp="1"/>
          </p:cNvSpPr>
          <p:nvPr>
            <p:ph type="sldNum" sz="quarter" idx="5"/>
          </p:nvPr>
        </p:nvSpPr>
        <p:spPr/>
        <p:txBody>
          <a:bodyPr/>
          <a:lstStyle/>
          <a:p>
            <a:fld id="{29B82847-FB1F-0249-923C-87972D7A9A9B}" type="slidenum">
              <a:rPr lang="en-US" smtClean="0"/>
              <a:t>21</a:t>
            </a:fld>
            <a:endParaRPr lang="en-US"/>
          </a:p>
        </p:txBody>
      </p:sp>
    </p:spTree>
    <p:extLst>
      <p:ext uri="{BB962C8B-B14F-4D97-AF65-F5344CB8AC3E}">
        <p14:creationId xmlns:p14="http://schemas.microsoft.com/office/powerpoint/2010/main" val="161005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Share resources as appropriate.  </a:t>
            </a:r>
          </a:p>
        </p:txBody>
      </p:sp>
      <p:sp>
        <p:nvSpPr>
          <p:cNvPr id="4" name="Slide Number Placeholder 3"/>
          <p:cNvSpPr>
            <a:spLocks noGrp="1"/>
          </p:cNvSpPr>
          <p:nvPr>
            <p:ph type="sldNum" sz="quarter" idx="5"/>
          </p:nvPr>
        </p:nvSpPr>
        <p:spPr/>
        <p:txBody>
          <a:bodyPr/>
          <a:lstStyle/>
          <a:p>
            <a:fld id="{29B82847-FB1F-0249-923C-87972D7A9A9B}" type="slidenum">
              <a:rPr lang="en-US" smtClean="0"/>
              <a:t>22</a:t>
            </a:fld>
            <a:endParaRPr lang="en-US"/>
          </a:p>
        </p:txBody>
      </p:sp>
    </p:spTree>
    <p:extLst>
      <p:ext uri="{BB962C8B-B14F-4D97-AF65-F5344CB8AC3E}">
        <p14:creationId xmlns:p14="http://schemas.microsoft.com/office/powerpoint/2010/main" val="2808640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Emphasis the value and importance of BOH in supporting local health department’s unique responsibilities.  The End!  </a:t>
            </a:r>
          </a:p>
        </p:txBody>
      </p:sp>
      <p:sp>
        <p:nvSpPr>
          <p:cNvPr id="4" name="Slide Number Placeholder 3"/>
          <p:cNvSpPr>
            <a:spLocks noGrp="1"/>
          </p:cNvSpPr>
          <p:nvPr>
            <p:ph type="sldNum" sz="quarter" idx="5"/>
          </p:nvPr>
        </p:nvSpPr>
        <p:spPr/>
        <p:txBody>
          <a:bodyPr/>
          <a:lstStyle/>
          <a:p>
            <a:fld id="{29B82847-FB1F-0249-923C-87972D7A9A9B}" type="slidenum">
              <a:rPr lang="en-US" smtClean="0"/>
              <a:t>23</a:t>
            </a:fld>
            <a:endParaRPr lang="en-US"/>
          </a:p>
        </p:txBody>
      </p:sp>
    </p:spTree>
    <p:extLst>
      <p:ext uri="{BB962C8B-B14F-4D97-AF65-F5344CB8AC3E}">
        <p14:creationId xmlns:p14="http://schemas.microsoft.com/office/powerpoint/2010/main" val="163408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82847-FB1F-0249-923C-87972D7A9A9B}" type="slidenum">
              <a:rPr lang="en-US" smtClean="0"/>
              <a:t>3</a:t>
            </a:fld>
            <a:endParaRPr lang="en-US"/>
          </a:p>
        </p:txBody>
      </p:sp>
    </p:spTree>
    <p:extLst>
      <p:ext uri="{BB962C8B-B14F-4D97-AF65-F5344CB8AC3E}">
        <p14:creationId xmlns:p14="http://schemas.microsoft.com/office/powerpoint/2010/main" val="28299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82847-FB1F-0249-923C-87972D7A9A9B}" type="slidenum">
              <a:rPr lang="en-US" smtClean="0"/>
              <a:t>4</a:t>
            </a:fld>
            <a:endParaRPr lang="en-US"/>
          </a:p>
        </p:txBody>
      </p:sp>
    </p:spTree>
    <p:extLst>
      <p:ext uri="{BB962C8B-B14F-4D97-AF65-F5344CB8AC3E}">
        <p14:creationId xmlns:p14="http://schemas.microsoft.com/office/powerpoint/2010/main" val="286137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82847-FB1F-0249-923C-87972D7A9A9B}" type="slidenum">
              <a:rPr lang="en-US" smtClean="0"/>
              <a:t>6</a:t>
            </a:fld>
            <a:endParaRPr lang="en-US"/>
          </a:p>
        </p:txBody>
      </p:sp>
    </p:spTree>
    <p:extLst>
      <p:ext uri="{BB962C8B-B14F-4D97-AF65-F5344CB8AC3E}">
        <p14:creationId xmlns:p14="http://schemas.microsoft.com/office/powerpoint/2010/main" val="17313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Provide overview of the model,   Share your jurisdictions’ assets and limitations based on rankings https://</a:t>
            </a:r>
            <a:r>
              <a:rPr lang="en-US" dirty="0" err="1"/>
              <a:t>www.countyhealthrankings.org</a:t>
            </a:r>
            <a:r>
              <a:rPr lang="en-US" dirty="0"/>
              <a:t>/explore-health-rankings </a:t>
            </a:r>
          </a:p>
        </p:txBody>
      </p:sp>
      <p:sp>
        <p:nvSpPr>
          <p:cNvPr id="4" name="Slide Number Placeholder 3"/>
          <p:cNvSpPr>
            <a:spLocks noGrp="1"/>
          </p:cNvSpPr>
          <p:nvPr>
            <p:ph type="sldNum" sz="quarter" idx="5"/>
          </p:nvPr>
        </p:nvSpPr>
        <p:spPr/>
        <p:txBody>
          <a:bodyPr/>
          <a:lstStyle/>
          <a:p>
            <a:fld id="{29B82847-FB1F-0249-923C-87972D7A9A9B}" type="slidenum">
              <a:rPr lang="en-US" smtClean="0"/>
              <a:t>7</a:t>
            </a:fld>
            <a:endParaRPr lang="en-US"/>
          </a:p>
        </p:txBody>
      </p:sp>
    </p:spTree>
    <p:extLst>
      <p:ext uri="{BB962C8B-B14F-4D97-AF65-F5344CB8AC3E}">
        <p14:creationId xmlns:p14="http://schemas.microsoft.com/office/powerpoint/2010/main" val="169439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Share who are public health partners in your jurisdiction </a:t>
            </a:r>
          </a:p>
        </p:txBody>
      </p:sp>
      <p:sp>
        <p:nvSpPr>
          <p:cNvPr id="4" name="Slide Number Placeholder 3"/>
          <p:cNvSpPr>
            <a:spLocks noGrp="1"/>
          </p:cNvSpPr>
          <p:nvPr>
            <p:ph type="sldNum" sz="quarter" idx="5"/>
          </p:nvPr>
        </p:nvSpPr>
        <p:spPr/>
        <p:txBody>
          <a:bodyPr/>
          <a:lstStyle/>
          <a:p>
            <a:fld id="{29B82847-FB1F-0249-923C-87972D7A9A9B}" type="slidenum">
              <a:rPr lang="en-US" smtClean="0"/>
              <a:t>8</a:t>
            </a:fld>
            <a:endParaRPr lang="en-US"/>
          </a:p>
        </p:txBody>
      </p:sp>
    </p:spTree>
    <p:extLst>
      <p:ext uri="{BB962C8B-B14F-4D97-AF65-F5344CB8AC3E}">
        <p14:creationId xmlns:p14="http://schemas.microsoft.com/office/powerpoint/2010/main" val="197940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82847-FB1F-0249-923C-87972D7A9A9B}" type="slidenum">
              <a:rPr lang="en-US" smtClean="0"/>
              <a:t>9</a:t>
            </a:fld>
            <a:endParaRPr lang="en-US"/>
          </a:p>
        </p:txBody>
      </p:sp>
    </p:spTree>
    <p:extLst>
      <p:ext uri="{BB962C8B-B14F-4D97-AF65-F5344CB8AC3E}">
        <p14:creationId xmlns:p14="http://schemas.microsoft.com/office/powerpoint/2010/main" val="292832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Share examples of services provided under each foundational areas and examples of how foundational capabilities are being carried out.   This can be done at this point in the presentation or after an overview of the WI statutes and administrative rules.  Slide 12 was created to provide organizational chart and/or listing of services.  </a:t>
            </a:r>
          </a:p>
        </p:txBody>
      </p:sp>
      <p:sp>
        <p:nvSpPr>
          <p:cNvPr id="4" name="Slide Number Placeholder 3"/>
          <p:cNvSpPr>
            <a:spLocks noGrp="1"/>
          </p:cNvSpPr>
          <p:nvPr>
            <p:ph type="sldNum" sz="quarter" idx="5"/>
          </p:nvPr>
        </p:nvSpPr>
        <p:spPr/>
        <p:txBody>
          <a:bodyPr/>
          <a:lstStyle/>
          <a:p>
            <a:fld id="{29B82847-FB1F-0249-923C-87972D7A9A9B}" type="slidenum">
              <a:rPr lang="en-US" smtClean="0"/>
              <a:t>10</a:t>
            </a:fld>
            <a:endParaRPr lang="en-US"/>
          </a:p>
        </p:txBody>
      </p:sp>
    </p:spTree>
    <p:extLst>
      <p:ext uri="{BB962C8B-B14F-4D97-AF65-F5344CB8AC3E}">
        <p14:creationId xmlns:p14="http://schemas.microsoft.com/office/powerpoint/2010/main" val="356208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82847-FB1F-0249-923C-87972D7A9A9B}" type="slidenum">
              <a:rPr lang="en-US" smtClean="0"/>
              <a:t>14</a:t>
            </a:fld>
            <a:endParaRPr lang="en-US"/>
          </a:p>
        </p:txBody>
      </p:sp>
    </p:spTree>
    <p:extLst>
      <p:ext uri="{BB962C8B-B14F-4D97-AF65-F5344CB8AC3E}">
        <p14:creationId xmlns:p14="http://schemas.microsoft.com/office/powerpoint/2010/main" val="365018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4/18/2024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94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80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988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127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087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24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53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62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536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46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14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77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402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095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06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228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04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4/18/2024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3133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www.facebook.com/clarkcohealthdept" TargetMode="External"/><Relationship Id="rId5" Type="http://schemas.openxmlformats.org/officeDocument/2006/relationships/image" Target="../media/image3.png"/><Relationship Id="rId4" Type="http://schemas.openxmlformats.org/officeDocument/2006/relationships/hyperlink" Target="https://www.clarkcountywi.gov/healthdepartme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docs.legis.wisconsin.gov/statutes/statutes/254" TargetMode="External"/><Relationship Id="rId3" Type="http://schemas.openxmlformats.org/officeDocument/2006/relationships/hyperlink" Target="https://docs.legis.wisconsin.gov/statutes/statutes/95" TargetMode="External"/><Relationship Id="rId7" Type="http://schemas.openxmlformats.org/officeDocument/2006/relationships/hyperlink" Target="https://docs.legis.wisconsin.gov/statutes/statutes/253" TargetMode="External"/><Relationship Id="rId2" Type="http://schemas.openxmlformats.org/officeDocument/2006/relationships/hyperlink" Target="https://www.dhs.wisconsin.gov/lh-depts/health-officers/ph-statutes.htm" TargetMode="External"/><Relationship Id="rId1" Type="http://schemas.openxmlformats.org/officeDocument/2006/relationships/slideLayout" Target="../slideLayouts/slideLayout2.xml"/><Relationship Id="rId6" Type="http://schemas.openxmlformats.org/officeDocument/2006/relationships/hyperlink" Target="https://docs.legis.wisconsin.gov/statutes/statutes/252" TargetMode="External"/><Relationship Id="rId5" Type="http://schemas.openxmlformats.org/officeDocument/2006/relationships/hyperlink" Target="https://docs.legis.wisconsin.gov/statutes/statutes/251" TargetMode="External"/><Relationship Id="rId4" Type="http://schemas.openxmlformats.org/officeDocument/2006/relationships/hyperlink" Target="https://docs.legis.wisconsin.gov/statutes/statutes/250" TargetMode="External"/><Relationship Id="rId9" Type="http://schemas.openxmlformats.org/officeDocument/2006/relationships/hyperlink" Target="https://docs.legis.wisconsin.gov/statutes/statutes/25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legis.wisconsin.gov/code/admin_code/dhs/110/142" TargetMode="External"/><Relationship Id="rId2" Type="http://schemas.openxmlformats.org/officeDocument/2006/relationships/hyperlink" Target="https://docs.legis.wisconsin.gov/code/admin_code/dhs/110/140" TargetMode="External"/><Relationship Id="rId1" Type="http://schemas.openxmlformats.org/officeDocument/2006/relationships/slideLayout" Target="../slideLayouts/slideLayout2.xml"/><Relationship Id="rId6" Type="http://schemas.openxmlformats.org/officeDocument/2006/relationships/hyperlink" Target="https://docs.legis.wisconsin.gov/code/admin_code/dhs/110/146" TargetMode="External"/><Relationship Id="rId5" Type="http://schemas.openxmlformats.org/officeDocument/2006/relationships/hyperlink" Target="https://docs.legis.wisconsin.gov/code/admin_code/dhs/110/145" TargetMode="External"/><Relationship Id="rId4" Type="http://schemas.openxmlformats.org/officeDocument/2006/relationships/hyperlink" Target="https://docs.legis.wisconsin.gov/code/admin_code/dhs/110/144"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clarkcountywi.gov/_files/ugd/02a99f_b6a62151a2c4404e83819500007e6da2.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countyhealthrankings.org/health-data/wisconsin/clark?year=2024" TargetMode="External"/><Relationship Id="rId3" Type="http://schemas.openxmlformats.org/officeDocument/2006/relationships/image" Target="../media/image1.jpeg"/><Relationship Id="rId7" Type="http://schemas.openxmlformats.org/officeDocument/2006/relationships/hyperlink" Target="https://www.dhs.wisconsin.gov/statehealthplan/index.htm" TargetMode="External"/><Relationship Id="rId12" Type="http://schemas.openxmlformats.org/officeDocument/2006/relationships/hyperlink" Target="https://www.clarkcountywi.gov/_files/ugd/b44ae6_41433bd522d94a1f917ef1d13a8a036a.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health.gov/healthypeople" TargetMode="External"/><Relationship Id="rId11" Type="http://schemas.openxmlformats.org/officeDocument/2006/relationships/hyperlink" Target="https://www.clarkcountywi.gov/_files/ugd/b44ae6_7779a57349d6423f93a52fffec137bbe.pdf" TargetMode="External"/><Relationship Id="rId5" Type="http://schemas.openxmlformats.org/officeDocument/2006/relationships/hyperlink" Target="https://www.dhs.wisconsin.gov/lh-depts/boh-info.htm" TargetMode="External"/><Relationship Id="rId10" Type="http://schemas.openxmlformats.org/officeDocument/2006/relationships/hyperlink" Target="https://www.clarkcountywi.gov/_files/ugd/b44ae6_cc7d7849d14f429585404fe079741f94.pdf" TargetMode="External"/><Relationship Id="rId4" Type="http://schemas.openxmlformats.org/officeDocument/2006/relationships/hyperlink" Target="https://www.clarkcountywi.gov/get-notifications" TargetMode="External"/><Relationship Id="rId9" Type="http://schemas.openxmlformats.org/officeDocument/2006/relationships/hyperlink" Target="https://www.clarkcountywi.gov/_files/ugd/b44ae6_436fbccb4ddb43ae8bf3d7d26b9725c8.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countyhealthrankings.org/health-data/wisconsin/clark?year=20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495C-1E92-1F72-4064-DB82EDDA92F4}"/>
              </a:ext>
            </a:extLst>
          </p:cNvPr>
          <p:cNvSpPr>
            <a:spLocks noGrp="1"/>
          </p:cNvSpPr>
          <p:nvPr>
            <p:ph type="title"/>
          </p:nvPr>
        </p:nvSpPr>
        <p:spPr>
          <a:xfrm>
            <a:off x="1789136" y="5857632"/>
            <a:ext cx="8825657" cy="793016"/>
          </a:xfrm>
        </p:spPr>
        <p:txBody>
          <a:bodyPr>
            <a:noAutofit/>
          </a:bodyPr>
          <a:lstStyle/>
          <a:p>
            <a:pPr fontAlgn="base"/>
            <a:r>
              <a:rPr lang="en-US" sz="1600" b="1" dirty="0">
                <a:solidFill>
                  <a:schemeClr val="bg1"/>
                </a:solidFill>
              </a:rPr>
              <a:t>Mission: </a:t>
            </a:r>
            <a:r>
              <a:rPr lang="en-US" sz="1600" b="1" i="1" dirty="0">
                <a:solidFill>
                  <a:srgbClr val="92D050"/>
                </a:solidFill>
              </a:rPr>
              <a:t>It is the Mission of the Clark County Health Department to promote health, prevent disease, and protect the residents of the county through partnerships and population-based services.</a:t>
            </a:r>
            <a:br>
              <a:rPr lang="en-US" sz="1600" b="1" i="1" dirty="0">
                <a:solidFill>
                  <a:srgbClr val="92D050"/>
                </a:solidFill>
              </a:rPr>
            </a:br>
            <a:br>
              <a:rPr lang="en-US" sz="1600" b="1" i="1" dirty="0">
                <a:solidFill>
                  <a:srgbClr val="92D050"/>
                </a:solidFill>
              </a:rPr>
            </a:br>
            <a:r>
              <a:rPr lang="en-US" sz="1600" b="1" i="1" dirty="0">
                <a:solidFill>
                  <a:schemeClr val="bg1"/>
                </a:solidFill>
              </a:rPr>
              <a:t>Vision: </a:t>
            </a:r>
            <a:r>
              <a:rPr lang="en-US" sz="1600" b="1" i="1" dirty="0">
                <a:solidFill>
                  <a:srgbClr val="92D050"/>
                </a:solidFill>
              </a:rPr>
              <a:t>Safe environments, thriving communities, healthy people</a:t>
            </a:r>
            <a:br>
              <a:rPr lang="en-US" sz="1600" b="1" i="1" dirty="0">
                <a:solidFill>
                  <a:srgbClr val="92D050"/>
                </a:solidFill>
              </a:rPr>
            </a:br>
            <a:br>
              <a:rPr lang="en-US" sz="1600" b="1" i="1" dirty="0">
                <a:solidFill>
                  <a:srgbClr val="92D050"/>
                </a:solidFill>
              </a:rPr>
            </a:br>
            <a:r>
              <a:rPr lang="en-US" sz="1600" b="1" i="1" dirty="0">
                <a:solidFill>
                  <a:schemeClr val="bg1"/>
                </a:solidFill>
              </a:rPr>
              <a:t>Values: </a:t>
            </a:r>
            <a:r>
              <a:rPr lang="en-US" sz="1600" b="1" i="1" dirty="0">
                <a:solidFill>
                  <a:srgbClr val="92D050"/>
                </a:solidFill>
              </a:rPr>
              <a:t>Camaraderie, Connectivity, Dedication, Excellence, Ingenuity, &amp; Integrity</a:t>
            </a:r>
            <a:br>
              <a:rPr lang="en-US" sz="1800" b="1" i="1" dirty="0"/>
            </a:br>
            <a:endParaRPr lang="en-US" sz="1800" b="1" i="1" dirty="0"/>
          </a:p>
        </p:txBody>
      </p:sp>
      <p:sp>
        <p:nvSpPr>
          <p:cNvPr id="5" name="Rectangle 4"/>
          <p:cNvSpPr/>
          <p:nvPr/>
        </p:nvSpPr>
        <p:spPr>
          <a:xfrm>
            <a:off x="385943" y="1126646"/>
            <a:ext cx="11420114" cy="769441"/>
          </a:xfrm>
          <a:prstGeom prst="rect">
            <a:avLst/>
          </a:prstGeom>
          <a:noFill/>
          <a:effectLst>
            <a:innerShdw blurRad="63500" dist="50800" dir="13500000">
              <a:prstClr val="black">
                <a:alpha val="50000"/>
              </a:prstClr>
            </a:innerShdw>
          </a:effectLst>
        </p:spPr>
        <p:txBody>
          <a:bodyPr wrap="none" lIns="91440" tIns="45720" rIns="91440" bIns="45720">
            <a:spAutoFit/>
          </a:bodyPr>
          <a:lstStyle/>
          <a:p>
            <a:pPr algn="ctr"/>
            <a:r>
              <a:rPr lang="en-US" sz="4400" b="0" cap="none" spc="0" dirty="0">
                <a:ln w="0"/>
                <a:solidFill>
                  <a:srgbClr val="00B050"/>
                </a:solidFill>
                <a:effectLst>
                  <a:outerShdw blurRad="38100" dist="25400" dir="5400000" algn="ctr" rotWithShape="0">
                    <a:srgbClr val="6E747A">
                      <a:alpha val="43000"/>
                    </a:srgbClr>
                  </a:outerShdw>
                </a:effectLst>
              </a:rPr>
              <a:t>Clark County </a:t>
            </a:r>
            <a:r>
              <a:rPr lang="en-US" sz="4400" dirty="0">
                <a:ln w="0"/>
                <a:solidFill>
                  <a:srgbClr val="00B050"/>
                </a:solidFill>
                <a:effectLst>
                  <a:outerShdw blurRad="38100" dist="25400" dir="5400000" algn="ctr" rotWithShape="0">
                    <a:srgbClr val="6E747A">
                      <a:alpha val="43000"/>
                    </a:srgbClr>
                  </a:outerShdw>
                </a:effectLst>
              </a:rPr>
              <a:t>Board of Health Orientation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195" y="2041917"/>
            <a:ext cx="1973093" cy="2280206"/>
          </a:xfrm>
          <a:prstGeom prst="rect">
            <a:avLst/>
          </a:prstGeom>
        </p:spPr>
      </p:pic>
      <p:pic>
        <p:nvPicPr>
          <p:cNvPr id="1026" name="Picture 2" descr="What's in a URL and How it Affects SEO - Internet Marketing Team">
            <a:hlinkClick r:id="rId4"/>
            <a:extLst>
              <a:ext uri="{FF2B5EF4-FFF2-40B4-BE49-F238E27FC236}">
                <a16:creationId xmlns:a16="http://schemas.microsoft.com/office/drawing/2014/main" id="{3A4707BA-F655-C74C-1614-360209EBA7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350" y="2590468"/>
            <a:ext cx="642386" cy="6423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7137D3-A86A-9E11-D299-7A2F8D737889}"/>
              </a:ext>
            </a:extLst>
          </p:cNvPr>
          <p:cNvSpPr txBox="1"/>
          <p:nvPr/>
        </p:nvSpPr>
        <p:spPr>
          <a:xfrm>
            <a:off x="7613798" y="2773161"/>
            <a:ext cx="4680305" cy="369332"/>
          </a:xfrm>
          <a:prstGeom prst="rect">
            <a:avLst/>
          </a:prstGeom>
          <a:noFill/>
        </p:spPr>
        <p:txBody>
          <a:bodyPr wrap="square" rtlCol="0">
            <a:spAutoFit/>
          </a:bodyPr>
          <a:lstStyle/>
          <a:p>
            <a:r>
              <a:rPr lang="en-US" dirty="0">
                <a:hlinkClick r:id="rId4">
                  <a:extLst>
                    <a:ext uri="{A12FA001-AC4F-418D-AE19-62706E023703}">
                      <ahyp:hlinkClr xmlns:ahyp="http://schemas.microsoft.com/office/drawing/2018/hyperlinkcolor" val="tx"/>
                    </a:ext>
                  </a:extLst>
                </a:hlinkClick>
              </a:rPr>
              <a:t>clarkcountywi.gov/healthdepartment</a:t>
            </a:r>
            <a:endParaRPr lang="en-US" dirty="0"/>
          </a:p>
        </p:txBody>
      </p:sp>
      <p:sp>
        <p:nvSpPr>
          <p:cNvPr id="7" name="AutoShape 8" descr="100,000 Facebook logo Vector Images | Depositphotos">
            <a:extLst>
              <a:ext uri="{FF2B5EF4-FFF2-40B4-BE49-F238E27FC236}">
                <a16:creationId xmlns:a16="http://schemas.microsoft.com/office/drawing/2014/main" id="{0DCE1CCC-94D1-7172-8D4F-82083912D4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hlinkClick r:id="rId6"/>
            <a:extLst>
              <a:ext uri="{FF2B5EF4-FFF2-40B4-BE49-F238E27FC236}">
                <a16:creationId xmlns:a16="http://schemas.microsoft.com/office/drawing/2014/main" id="{1BA006FD-D9D1-12DB-AC38-F4D0310FC736}"/>
              </a:ext>
            </a:extLst>
          </p:cNvPr>
          <p:cNvPicPr>
            <a:picLocks noChangeAspect="1"/>
          </p:cNvPicPr>
          <p:nvPr/>
        </p:nvPicPr>
        <p:blipFill>
          <a:blip r:embed="rId7"/>
          <a:stretch>
            <a:fillRect/>
          </a:stretch>
        </p:blipFill>
        <p:spPr>
          <a:xfrm>
            <a:off x="6844356" y="3418267"/>
            <a:ext cx="769441" cy="769441"/>
          </a:xfrm>
          <a:prstGeom prst="rect">
            <a:avLst/>
          </a:prstGeom>
        </p:spPr>
      </p:pic>
      <p:sp>
        <p:nvSpPr>
          <p:cNvPr id="9" name="TextBox 8">
            <a:extLst>
              <a:ext uri="{FF2B5EF4-FFF2-40B4-BE49-F238E27FC236}">
                <a16:creationId xmlns:a16="http://schemas.microsoft.com/office/drawing/2014/main" id="{68B419D2-2E51-3FD3-427E-F03C6AA417C0}"/>
              </a:ext>
            </a:extLst>
          </p:cNvPr>
          <p:cNvSpPr txBox="1"/>
          <p:nvPr/>
        </p:nvSpPr>
        <p:spPr>
          <a:xfrm>
            <a:off x="7613797" y="3581400"/>
            <a:ext cx="4680305" cy="369332"/>
          </a:xfrm>
          <a:prstGeom prst="rect">
            <a:avLst/>
          </a:prstGeom>
          <a:noFill/>
        </p:spPr>
        <p:txBody>
          <a:bodyPr wrap="square" rtlCol="0">
            <a:spAutoFit/>
          </a:bodyPr>
          <a:lstStyle/>
          <a:p>
            <a:r>
              <a:rPr lang="en-US" dirty="0">
                <a:hlinkClick r:id="rId6">
                  <a:extLst>
                    <a:ext uri="{A12FA001-AC4F-418D-AE19-62706E023703}">
                      <ahyp:hlinkClr xmlns:ahyp="http://schemas.microsoft.com/office/drawing/2018/hyperlinkcolor" val="tx"/>
                    </a:ext>
                  </a:extLst>
                </a:hlinkClick>
              </a:rPr>
              <a:t>facebook.com/</a:t>
            </a:r>
            <a:r>
              <a:rPr lang="en-US" dirty="0" err="1">
                <a:hlinkClick r:id="rId6">
                  <a:extLst>
                    <a:ext uri="{A12FA001-AC4F-418D-AE19-62706E023703}">
                      <ahyp:hlinkClr xmlns:ahyp="http://schemas.microsoft.com/office/drawing/2018/hyperlinkcolor" val="tx"/>
                    </a:ext>
                  </a:extLst>
                </a:hlinkClick>
              </a:rPr>
              <a:t>clarkcohealthdept</a:t>
            </a:r>
            <a:endParaRPr lang="en-US" dirty="0"/>
          </a:p>
        </p:txBody>
      </p:sp>
    </p:spTree>
    <p:extLst>
      <p:ext uri="{BB962C8B-B14F-4D97-AF65-F5344CB8AC3E}">
        <p14:creationId xmlns:p14="http://schemas.microsoft.com/office/powerpoint/2010/main" val="24954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00" name="Group 138">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0" name="Rectangle 139">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1" name="Oval 140">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Oval 141">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Oval 142">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Oval 143">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5" name="Oval 144">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6"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8" name="Rectangle 147">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6CD8FE-4995-381F-FB28-560BC39F153C}"/>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Foundational Public Health Services (FPHS)</a:t>
            </a:r>
          </a:p>
        </p:txBody>
      </p:sp>
      <p:sp>
        <p:nvSpPr>
          <p:cNvPr id="8198" name="Content Placeholder 8197">
            <a:extLst>
              <a:ext uri="{FF2B5EF4-FFF2-40B4-BE49-F238E27FC236}">
                <a16:creationId xmlns:a16="http://schemas.microsoft.com/office/drawing/2014/main" id="{AF6E19FE-2E2F-79C8-9473-0E50B9BFAE96}"/>
              </a:ext>
            </a:extLst>
          </p:cNvPr>
          <p:cNvSpPr>
            <a:spLocks noGrp="1"/>
          </p:cNvSpPr>
          <p:nvPr>
            <p:ph idx="1"/>
          </p:nvPr>
        </p:nvSpPr>
        <p:spPr>
          <a:xfrm>
            <a:off x="8382055" y="4591665"/>
            <a:ext cx="3161016" cy="1622322"/>
          </a:xfrm>
        </p:spPr>
        <p:txBody>
          <a:bodyPr vert="horz" lIns="91440" tIns="45720" rIns="91440" bIns="45720" rtlCol="0" anchor="t">
            <a:normAutofit/>
          </a:bodyPr>
          <a:lstStyle/>
          <a:p>
            <a:pPr marL="0" indent="0">
              <a:buNone/>
            </a:pPr>
            <a:r>
              <a:rPr lang="en-US" b="0" i="0" kern="1200" cap="all">
                <a:solidFill>
                  <a:schemeClr val="accent1"/>
                </a:solidFill>
                <a:latin typeface="+mn-lt"/>
                <a:ea typeface="+mn-ea"/>
                <a:cs typeface="+mn-cs"/>
              </a:rPr>
              <a:t>Minimum set of public health services to be available in every community in Wisconsin and U.S. </a:t>
            </a:r>
            <a:endParaRPr lang="en-US" b="0" i="0" kern="1200" cap="all" dirty="0">
              <a:solidFill>
                <a:schemeClr val="accent1"/>
              </a:solidFill>
              <a:latin typeface="+mn-lt"/>
              <a:ea typeface="+mn-ea"/>
              <a:cs typeface="+mn-cs"/>
            </a:endParaRPr>
          </a:p>
        </p:txBody>
      </p:sp>
      <p:grpSp>
        <p:nvGrpSpPr>
          <p:cNvPr id="150" name="Group 149">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8201" name="Rectangle 150">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3"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6" name="Picture 5" descr="2022 FPHS">
            <a:extLst>
              <a:ext uri="{FF2B5EF4-FFF2-40B4-BE49-F238E27FC236}">
                <a16:creationId xmlns:a16="http://schemas.microsoft.com/office/drawing/2014/main" id="{899A04C4-ED7C-0E49-8EBF-1C5BFD5305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74"/>
          <a:stretch/>
        </p:blipFill>
        <p:spPr bwMode="auto">
          <a:xfrm>
            <a:off x="1971690" y="234409"/>
            <a:ext cx="5811513" cy="4616079"/>
          </a:xfrm>
          <a:prstGeom prst="rect">
            <a:avLst/>
          </a:prstGeom>
          <a:noFill/>
        </p:spPr>
      </p:pic>
      <p:pic>
        <p:nvPicPr>
          <p:cNvPr id="4" name="Picture 3">
            <a:extLst>
              <a:ext uri="{FF2B5EF4-FFF2-40B4-BE49-F238E27FC236}">
                <a16:creationId xmlns:a16="http://schemas.microsoft.com/office/drawing/2014/main" id="{B0AAA742-E154-DC0C-3352-669165D3AAF3}"/>
              </a:ext>
            </a:extLst>
          </p:cNvPr>
          <p:cNvPicPr>
            <a:picLocks noChangeAspect="1"/>
          </p:cNvPicPr>
          <p:nvPr/>
        </p:nvPicPr>
        <p:blipFill>
          <a:blip r:embed="rId5"/>
          <a:stretch>
            <a:fillRect/>
          </a:stretch>
        </p:blipFill>
        <p:spPr>
          <a:xfrm>
            <a:off x="1734815" y="4503440"/>
            <a:ext cx="6148043" cy="2294297"/>
          </a:xfrm>
          <a:prstGeom prst="rect">
            <a:avLst/>
          </a:prstGeom>
        </p:spPr>
      </p:pic>
    </p:spTree>
    <p:extLst>
      <p:ext uri="{BB962C8B-B14F-4D97-AF65-F5344CB8AC3E}">
        <p14:creationId xmlns:p14="http://schemas.microsoft.com/office/powerpoint/2010/main" val="246816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91B5-BD46-B604-F239-FAD30DADC742}"/>
              </a:ext>
            </a:extLst>
          </p:cNvPr>
          <p:cNvSpPr>
            <a:spLocks noGrp="1"/>
          </p:cNvSpPr>
          <p:nvPr>
            <p:ph type="title"/>
          </p:nvPr>
        </p:nvSpPr>
        <p:spPr>
          <a:xfrm>
            <a:off x="1154954" y="838200"/>
            <a:ext cx="8761413" cy="706964"/>
          </a:xfrm>
        </p:spPr>
        <p:txBody>
          <a:bodyPr/>
          <a:lstStyle/>
          <a:p>
            <a:pPr algn="ctr"/>
            <a:r>
              <a:rPr lang="en-US" dirty="0"/>
              <a:t>WI Statutes That Guide </a:t>
            </a:r>
            <a:br>
              <a:rPr lang="en-US" dirty="0"/>
            </a:br>
            <a:r>
              <a:rPr lang="en-US" dirty="0"/>
              <a:t>Local Health Departments</a:t>
            </a:r>
          </a:p>
        </p:txBody>
      </p:sp>
      <p:sp>
        <p:nvSpPr>
          <p:cNvPr id="3" name="Content Placeholder 2">
            <a:extLst>
              <a:ext uri="{FF2B5EF4-FFF2-40B4-BE49-F238E27FC236}">
                <a16:creationId xmlns:a16="http://schemas.microsoft.com/office/drawing/2014/main" id="{475971EA-3207-A1B4-49F5-E55717794BD9}"/>
              </a:ext>
            </a:extLst>
          </p:cNvPr>
          <p:cNvSpPr>
            <a:spLocks noGrp="1"/>
          </p:cNvSpPr>
          <p:nvPr>
            <p:ph idx="1"/>
          </p:nvPr>
        </p:nvSpPr>
        <p:spPr>
          <a:xfrm>
            <a:off x="1060687" y="2348977"/>
            <a:ext cx="9855552" cy="4202652"/>
          </a:xfrm>
        </p:spPr>
        <p:txBody>
          <a:bodyPr>
            <a:normAutofit fontScale="85000" lnSpcReduction="20000"/>
          </a:bodyPr>
          <a:lstStyle/>
          <a:p>
            <a:pPr marL="0" indent="0">
              <a:buNone/>
            </a:pPr>
            <a:r>
              <a:rPr lang="en-US" dirty="0"/>
              <a:t> </a:t>
            </a:r>
            <a:endParaRPr lang="en-US" sz="2000" b="1" dirty="0"/>
          </a:p>
          <a:p>
            <a:r>
              <a:rPr lang="en-US" sz="2000" b="0" i="0" dirty="0">
                <a:solidFill>
                  <a:srgbClr val="000000"/>
                </a:solidFill>
                <a:effectLst/>
                <a:latin typeface="YACgEaSMfJc 0"/>
              </a:rPr>
              <a:t>Statutes outline the services the public can expect from a local health department. The following </a:t>
            </a:r>
            <a:r>
              <a:rPr lang="en-US" sz="2000" b="0" i="0" dirty="0">
                <a:solidFill>
                  <a:schemeClr val="tx1"/>
                </a:solidFill>
                <a:effectLst/>
                <a:latin typeface="YACgEaSMfJc 0"/>
              </a:rPr>
              <a:t>Wisconsin </a:t>
            </a:r>
            <a:r>
              <a:rPr lang="en-US" sz="2000" b="0" i="0" dirty="0">
                <a:solidFill>
                  <a:schemeClr val="tx1"/>
                </a:solidFill>
                <a:effectLst/>
                <a:latin typeface="YACgEaSMfJc 0"/>
                <a:hlinkClick r:id="rId2">
                  <a:extLst>
                    <a:ext uri="{A12FA001-AC4F-418D-AE19-62706E023703}">
                      <ahyp:hlinkClr xmlns:ahyp="http://schemas.microsoft.com/office/drawing/2018/hyperlinkcolor" val="tx"/>
                    </a:ext>
                  </a:extLst>
                </a:hlinkClick>
              </a:rPr>
              <a:t>Statutes</a:t>
            </a:r>
            <a:r>
              <a:rPr lang="en-US" sz="2000" b="0" i="0" dirty="0">
                <a:solidFill>
                  <a:schemeClr val="tx1"/>
                </a:solidFill>
                <a:effectLst/>
                <a:latin typeface="YACgEaSMfJc 0"/>
              </a:rPr>
              <a:t> </a:t>
            </a:r>
            <a:r>
              <a:rPr lang="en-US" sz="2000" b="0" i="0" dirty="0">
                <a:solidFill>
                  <a:srgbClr val="000000"/>
                </a:solidFill>
                <a:effectLst/>
                <a:latin typeface="YACgEaSMfJc 0"/>
              </a:rPr>
              <a:t>guide local health departments: </a:t>
            </a:r>
          </a:p>
          <a:p>
            <a:pPr marL="0" indent="0">
              <a:buNone/>
            </a:pPr>
            <a:endParaRPr lang="en-US" sz="2000" dirty="0">
              <a:solidFill>
                <a:srgbClr val="000000"/>
              </a:solidFill>
              <a:effectLst/>
              <a:latin typeface="YACgEaSMfJc 0"/>
            </a:endParaRPr>
          </a:p>
          <a:p>
            <a:pPr>
              <a:buFont typeface="Arial" panose="020B0604020202020204" pitchFamily="34" charset="0"/>
              <a:buChar char="•"/>
            </a:pPr>
            <a:r>
              <a:rPr lang="en-US" sz="2000" b="1" i="0" dirty="0">
                <a:solidFill>
                  <a:schemeClr val="tx1"/>
                </a:solidFill>
                <a:effectLst/>
                <a:hlinkClick r:id="rId3">
                  <a:extLst>
                    <a:ext uri="{A12FA001-AC4F-418D-AE19-62706E023703}">
                      <ahyp:hlinkClr xmlns:ahyp="http://schemas.microsoft.com/office/drawing/2018/hyperlinkcolor" val="tx"/>
                    </a:ext>
                  </a:extLst>
                </a:hlinkClick>
              </a:rPr>
              <a:t>Chapter 95:</a:t>
            </a:r>
            <a:r>
              <a:rPr lang="en-US" sz="2000" b="1" i="0" dirty="0">
                <a:solidFill>
                  <a:schemeClr val="tx1"/>
                </a:solidFill>
                <a:effectLst/>
              </a:rPr>
              <a:t>   </a:t>
            </a:r>
            <a:r>
              <a:rPr lang="en-US" sz="2000" b="0" i="0" dirty="0">
                <a:solidFill>
                  <a:schemeClr val="tx1"/>
                </a:solidFill>
                <a:effectLst/>
              </a:rPr>
              <a:t>Animal Health</a:t>
            </a:r>
            <a:endParaRPr lang="en-US" sz="2000" dirty="0">
              <a:solidFill>
                <a:schemeClr val="tx1"/>
              </a:solidFill>
            </a:endParaRPr>
          </a:p>
          <a:p>
            <a:pPr>
              <a:buFont typeface="Arial" panose="020B0604020202020204" pitchFamily="34" charset="0"/>
              <a:buChar char="•"/>
            </a:pPr>
            <a:r>
              <a:rPr lang="en-US" sz="2000" b="1" i="0" dirty="0">
                <a:solidFill>
                  <a:schemeClr val="tx1"/>
                </a:solidFill>
                <a:effectLst/>
                <a:hlinkClick r:id="rId4">
                  <a:extLst>
                    <a:ext uri="{A12FA001-AC4F-418D-AE19-62706E023703}">
                      <ahyp:hlinkClr xmlns:ahyp="http://schemas.microsoft.com/office/drawing/2018/hyperlinkcolor" val="tx"/>
                    </a:ext>
                  </a:extLst>
                </a:hlinkClick>
              </a:rPr>
              <a:t>Chapter 250</a:t>
            </a:r>
            <a:r>
              <a:rPr lang="en-US" sz="2000" b="1" i="0" dirty="0">
                <a:solidFill>
                  <a:schemeClr val="tx1"/>
                </a:solidFill>
                <a:effectLst/>
              </a:rPr>
              <a:t>: </a:t>
            </a:r>
            <a:r>
              <a:rPr lang="en-US" sz="2000" b="0" i="0" dirty="0">
                <a:solidFill>
                  <a:schemeClr val="tx1"/>
                </a:solidFill>
                <a:effectLst/>
              </a:rPr>
              <a:t>Health, Administration and Supervision </a:t>
            </a:r>
            <a:endParaRPr lang="en-US" sz="2000" dirty="0">
              <a:solidFill>
                <a:schemeClr val="tx1"/>
              </a:solidFill>
            </a:endParaRPr>
          </a:p>
          <a:p>
            <a:pPr>
              <a:buFont typeface="Arial" panose="020B0604020202020204" pitchFamily="34" charset="0"/>
              <a:buChar char="•"/>
            </a:pPr>
            <a:r>
              <a:rPr lang="en-US" sz="2000" b="1" i="0" dirty="0">
                <a:solidFill>
                  <a:schemeClr val="tx1"/>
                </a:solidFill>
                <a:effectLst/>
                <a:hlinkClick r:id="rId5">
                  <a:extLst>
                    <a:ext uri="{A12FA001-AC4F-418D-AE19-62706E023703}">
                      <ahyp:hlinkClr xmlns:ahyp="http://schemas.microsoft.com/office/drawing/2018/hyperlinkcolor" val="tx"/>
                    </a:ext>
                  </a:extLst>
                </a:hlinkClick>
              </a:rPr>
              <a:t>Chapter 251</a:t>
            </a:r>
            <a:r>
              <a:rPr lang="en-US" sz="2000" b="1" i="0" dirty="0">
                <a:solidFill>
                  <a:schemeClr val="tx1"/>
                </a:solidFill>
                <a:effectLst/>
              </a:rPr>
              <a:t>: </a:t>
            </a:r>
            <a:r>
              <a:rPr lang="en-US" sz="2000" b="0" i="0" dirty="0">
                <a:solidFill>
                  <a:schemeClr val="tx1"/>
                </a:solidFill>
                <a:effectLst/>
              </a:rPr>
              <a:t>Local Health Officials </a:t>
            </a:r>
            <a:endParaRPr lang="en-US" sz="2000" dirty="0">
              <a:solidFill>
                <a:schemeClr val="tx1"/>
              </a:solidFill>
            </a:endParaRPr>
          </a:p>
          <a:p>
            <a:pPr>
              <a:buFont typeface="Arial" panose="020B0604020202020204" pitchFamily="34" charset="0"/>
              <a:buChar char="•"/>
            </a:pPr>
            <a:r>
              <a:rPr lang="en-US" sz="2000" b="1" i="0" dirty="0">
                <a:solidFill>
                  <a:schemeClr val="tx1"/>
                </a:solidFill>
                <a:effectLst/>
                <a:hlinkClick r:id="rId6">
                  <a:extLst>
                    <a:ext uri="{A12FA001-AC4F-418D-AE19-62706E023703}">
                      <ahyp:hlinkClr xmlns:ahyp="http://schemas.microsoft.com/office/drawing/2018/hyperlinkcolor" val="tx"/>
                    </a:ext>
                  </a:extLst>
                </a:hlinkClick>
              </a:rPr>
              <a:t>Chapter 252</a:t>
            </a:r>
            <a:r>
              <a:rPr lang="en-US" sz="2000" b="1" i="0" dirty="0">
                <a:solidFill>
                  <a:schemeClr val="tx1"/>
                </a:solidFill>
                <a:effectLst/>
              </a:rPr>
              <a:t>: </a:t>
            </a:r>
            <a:r>
              <a:rPr lang="en-US" sz="2000" b="0" i="0" dirty="0">
                <a:solidFill>
                  <a:schemeClr val="tx1"/>
                </a:solidFill>
                <a:effectLst/>
              </a:rPr>
              <a:t>Communicable Diseases </a:t>
            </a:r>
          </a:p>
          <a:p>
            <a:pPr>
              <a:buFont typeface="Arial" panose="020B0604020202020204" pitchFamily="34" charset="0"/>
              <a:buChar char="•"/>
            </a:pPr>
            <a:r>
              <a:rPr lang="en-US" sz="2000" b="1" i="0" dirty="0">
                <a:solidFill>
                  <a:schemeClr val="tx1"/>
                </a:solidFill>
                <a:effectLst/>
                <a:hlinkClick r:id="rId7">
                  <a:extLst>
                    <a:ext uri="{A12FA001-AC4F-418D-AE19-62706E023703}">
                      <ahyp:hlinkClr xmlns:ahyp="http://schemas.microsoft.com/office/drawing/2018/hyperlinkcolor" val="tx"/>
                    </a:ext>
                  </a:extLst>
                </a:hlinkClick>
              </a:rPr>
              <a:t>Chapter 253</a:t>
            </a:r>
            <a:r>
              <a:rPr lang="en-US" sz="2000" b="1" i="0" dirty="0">
                <a:solidFill>
                  <a:schemeClr val="tx1"/>
                </a:solidFill>
                <a:effectLst/>
              </a:rPr>
              <a:t>: </a:t>
            </a:r>
            <a:r>
              <a:rPr lang="en-US" sz="2000" b="0" i="0" dirty="0">
                <a:solidFill>
                  <a:schemeClr val="tx1"/>
                </a:solidFill>
                <a:effectLst/>
              </a:rPr>
              <a:t>Maternal and Child Health </a:t>
            </a:r>
            <a:endParaRPr lang="en-US" sz="2000" dirty="0">
              <a:solidFill>
                <a:schemeClr val="tx1"/>
              </a:solidFill>
            </a:endParaRPr>
          </a:p>
          <a:p>
            <a:pPr>
              <a:buFont typeface="Arial" panose="020B0604020202020204" pitchFamily="34" charset="0"/>
              <a:buChar char="•"/>
            </a:pPr>
            <a:r>
              <a:rPr lang="en-US" sz="2000" b="1" i="0" dirty="0">
                <a:solidFill>
                  <a:schemeClr val="tx1"/>
                </a:solidFill>
                <a:effectLst/>
                <a:hlinkClick r:id="rId8">
                  <a:extLst>
                    <a:ext uri="{A12FA001-AC4F-418D-AE19-62706E023703}">
                      <ahyp:hlinkClr xmlns:ahyp="http://schemas.microsoft.com/office/drawing/2018/hyperlinkcolor" val="tx"/>
                    </a:ext>
                  </a:extLst>
                </a:hlinkClick>
              </a:rPr>
              <a:t>Chapter 254</a:t>
            </a:r>
            <a:r>
              <a:rPr lang="en-US" sz="2000" b="1" i="0" dirty="0">
                <a:solidFill>
                  <a:schemeClr val="tx1"/>
                </a:solidFill>
                <a:effectLst/>
              </a:rPr>
              <a:t>: </a:t>
            </a:r>
            <a:r>
              <a:rPr lang="en-US" sz="2000" b="0" i="0" dirty="0">
                <a:solidFill>
                  <a:schemeClr val="tx1"/>
                </a:solidFill>
                <a:effectLst/>
              </a:rPr>
              <a:t>Environmental Health </a:t>
            </a:r>
            <a:endParaRPr lang="en-US" sz="2000" dirty="0">
              <a:solidFill>
                <a:schemeClr val="tx1"/>
              </a:solidFill>
            </a:endParaRPr>
          </a:p>
          <a:p>
            <a:pPr>
              <a:buFont typeface="Arial" panose="020B0604020202020204" pitchFamily="34" charset="0"/>
              <a:buChar char="•"/>
            </a:pPr>
            <a:r>
              <a:rPr lang="en-US" sz="2000" b="1" i="0" dirty="0">
                <a:solidFill>
                  <a:schemeClr val="tx1"/>
                </a:solidFill>
                <a:effectLst/>
                <a:hlinkClick r:id="rId9">
                  <a:extLst>
                    <a:ext uri="{A12FA001-AC4F-418D-AE19-62706E023703}">
                      <ahyp:hlinkClr xmlns:ahyp="http://schemas.microsoft.com/office/drawing/2018/hyperlinkcolor" val="tx"/>
                    </a:ext>
                  </a:extLst>
                </a:hlinkClick>
              </a:rPr>
              <a:t>Chapter 255</a:t>
            </a:r>
            <a:r>
              <a:rPr lang="en-US" sz="2000" b="1" i="0" dirty="0">
                <a:solidFill>
                  <a:schemeClr val="tx1"/>
                </a:solidFill>
                <a:effectLst/>
              </a:rPr>
              <a:t>: </a:t>
            </a:r>
            <a:r>
              <a:rPr lang="en-US" sz="2000" b="0" i="0" dirty="0">
                <a:solidFill>
                  <a:srgbClr val="000000"/>
                </a:solidFill>
                <a:effectLst/>
              </a:rPr>
              <a:t>Chronic Disease and Injuries</a:t>
            </a:r>
            <a:endParaRPr lang="en-US" sz="2000" dirty="0"/>
          </a:p>
          <a:p>
            <a:pPr>
              <a:buFont typeface="Arial" panose="020B0604020202020204" pitchFamily="34" charset="0"/>
              <a:buChar char="•"/>
            </a:pPr>
            <a:endParaRPr lang="en-US" sz="2000" dirty="0"/>
          </a:p>
          <a:p>
            <a:pPr marL="0" indent="0">
              <a:buNone/>
            </a:pPr>
            <a:r>
              <a:rPr lang="en-US" sz="2000" b="1" dirty="0"/>
              <a:t>	</a:t>
            </a:r>
            <a:endParaRPr lang="en-US" dirty="0"/>
          </a:p>
        </p:txBody>
      </p:sp>
    </p:spTree>
    <p:extLst>
      <p:ext uri="{BB962C8B-B14F-4D97-AF65-F5344CB8AC3E}">
        <p14:creationId xmlns:p14="http://schemas.microsoft.com/office/powerpoint/2010/main" val="115586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3721-5DD0-04C7-9963-2CF1D3E1D9C5}"/>
              </a:ext>
            </a:extLst>
          </p:cNvPr>
          <p:cNvSpPr>
            <a:spLocks noGrp="1"/>
          </p:cNvSpPr>
          <p:nvPr>
            <p:ph type="title"/>
          </p:nvPr>
        </p:nvSpPr>
        <p:spPr/>
        <p:txBody>
          <a:bodyPr/>
          <a:lstStyle/>
          <a:p>
            <a:pPr algn="ctr"/>
            <a:r>
              <a:rPr lang="en-US" dirty="0"/>
              <a:t>WI Administrative Rules </a:t>
            </a:r>
          </a:p>
        </p:txBody>
      </p:sp>
      <p:sp>
        <p:nvSpPr>
          <p:cNvPr id="3" name="Content Placeholder 2">
            <a:extLst>
              <a:ext uri="{FF2B5EF4-FFF2-40B4-BE49-F238E27FC236}">
                <a16:creationId xmlns:a16="http://schemas.microsoft.com/office/drawing/2014/main" id="{BE90E997-C332-D2DA-A2E9-75F6DA4F2072}"/>
              </a:ext>
            </a:extLst>
          </p:cNvPr>
          <p:cNvSpPr>
            <a:spLocks noGrp="1"/>
          </p:cNvSpPr>
          <p:nvPr>
            <p:ph idx="1"/>
          </p:nvPr>
        </p:nvSpPr>
        <p:spPr>
          <a:xfrm>
            <a:off x="1154954" y="2603500"/>
            <a:ext cx="9874995" cy="3886200"/>
          </a:xfrm>
        </p:spPr>
        <p:txBody>
          <a:bodyPr>
            <a:normAutofit fontScale="92500" lnSpcReduction="20000"/>
          </a:bodyPr>
          <a:lstStyle/>
          <a:p>
            <a:pPr marL="0" indent="0">
              <a:buNone/>
            </a:pPr>
            <a:r>
              <a:rPr lang="en-US" sz="1700" dirty="0">
                <a:solidFill>
                  <a:schemeClr val="tx1"/>
                </a:solidFill>
              </a:rPr>
              <a:t>DHS 140 – Required Services of Local Health Department </a:t>
            </a:r>
          </a:p>
          <a:p>
            <a:r>
              <a:rPr lang="en-US" sz="1700" dirty="0">
                <a:solidFill>
                  <a:schemeClr val="tx1"/>
                </a:solidFill>
              </a:rPr>
              <a:t>Revised in 2019, incorporates elements of the National Foundational Capabilities </a:t>
            </a:r>
          </a:p>
          <a:p>
            <a:r>
              <a:rPr lang="en-US" sz="1700" dirty="0">
                <a:solidFill>
                  <a:schemeClr val="tx1"/>
                </a:solidFill>
              </a:rPr>
              <a:t>Establishes Level of Services required for Local Health Departments</a:t>
            </a:r>
          </a:p>
          <a:p>
            <a:pPr lvl="1"/>
            <a:r>
              <a:rPr lang="en-US" sz="1700" dirty="0">
                <a:solidFill>
                  <a:schemeClr val="tx1"/>
                </a:solidFill>
              </a:rPr>
              <a:t>Level 1</a:t>
            </a:r>
          </a:p>
          <a:p>
            <a:pPr lvl="1"/>
            <a:r>
              <a:rPr lang="en-US" sz="1700" dirty="0">
                <a:solidFill>
                  <a:schemeClr val="tx1"/>
                </a:solidFill>
              </a:rPr>
              <a:t>Level 2</a:t>
            </a:r>
          </a:p>
          <a:p>
            <a:pPr lvl="2"/>
            <a:r>
              <a:rPr lang="en-US" sz="1600" i="1" dirty="0">
                <a:solidFill>
                  <a:schemeClr val="tx1"/>
                </a:solidFill>
              </a:rPr>
              <a:t>The Clark County Health Department is designated as a Level 2 Health Department. </a:t>
            </a:r>
            <a:endParaRPr lang="en-US" sz="1500" i="1" dirty="0">
              <a:solidFill>
                <a:schemeClr val="tx1"/>
              </a:solidFill>
            </a:endParaRPr>
          </a:p>
          <a:p>
            <a:pPr lvl="1"/>
            <a:r>
              <a:rPr lang="en-US" sz="1700" dirty="0">
                <a:solidFill>
                  <a:schemeClr val="tx1"/>
                </a:solidFill>
              </a:rPr>
              <a:t>Level 3 </a:t>
            </a:r>
          </a:p>
          <a:p>
            <a:pPr>
              <a:buFont typeface="Arial" panose="020B0604020202020204" pitchFamily="34" charset="0"/>
              <a:buChar char="•"/>
            </a:pPr>
            <a:r>
              <a:rPr lang="en-US" sz="1600" b="1" i="0" dirty="0">
                <a:solidFill>
                  <a:schemeClr val="tx1"/>
                </a:solidFill>
                <a:effectLst/>
                <a:hlinkClick r:id="rId2">
                  <a:extLst>
                    <a:ext uri="{A12FA001-AC4F-418D-AE19-62706E023703}">
                      <ahyp:hlinkClr xmlns:ahyp="http://schemas.microsoft.com/office/drawing/2018/hyperlinkcolor" val="tx"/>
                    </a:ext>
                  </a:extLst>
                </a:hlinkClick>
              </a:rPr>
              <a:t>Chapter 140</a:t>
            </a:r>
            <a:r>
              <a:rPr lang="en-US" sz="1600" b="1" i="0" dirty="0">
                <a:solidFill>
                  <a:schemeClr val="tx1"/>
                </a:solidFill>
                <a:effectLst/>
              </a:rPr>
              <a:t>: </a:t>
            </a:r>
            <a:r>
              <a:rPr lang="en-US" sz="1600" b="0" i="0" dirty="0">
                <a:solidFill>
                  <a:schemeClr val="tx1"/>
                </a:solidFill>
                <a:effectLst/>
              </a:rPr>
              <a:t>Required Services of Local Health Departments</a:t>
            </a:r>
            <a:endParaRPr lang="en-US" sz="1600" dirty="0">
              <a:solidFill>
                <a:schemeClr val="tx1"/>
              </a:solidFill>
            </a:endParaRPr>
          </a:p>
          <a:p>
            <a:pPr>
              <a:buFont typeface="Arial" panose="020B0604020202020204" pitchFamily="34" charset="0"/>
              <a:buChar char="•"/>
            </a:pPr>
            <a:r>
              <a:rPr lang="en-US" sz="1600" b="1" i="0" dirty="0">
                <a:solidFill>
                  <a:schemeClr val="tx1"/>
                </a:solidFill>
                <a:effectLst/>
                <a:hlinkClick r:id="rId3">
                  <a:extLst>
                    <a:ext uri="{A12FA001-AC4F-418D-AE19-62706E023703}">
                      <ahyp:hlinkClr xmlns:ahyp="http://schemas.microsoft.com/office/drawing/2018/hyperlinkcolor" val="tx"/>
                    </a:ext>
                  </a:extLst>
                </a:hlinkClick>
              </a:rPr>
              <a:t>Chapter 142</a:t>
            </a:r>
            <a:r>
              <a:rPr lang="en-US" sz="1600" b="1" i="0" dirty="0">
                <a:solidFill>
                  <a:schemeClr val="tx1"/>
                </a:solidFill>
                <a:effectLst/>
              </a:rPr>
              <a:t>: </a:t>
            </a:r>
            <a:r>
              <a:rPr lang="en-US" sz="1600" b="0" i="0" dirty="0">
                <a:solidFill>
                  <a:schemeClr val="tx1"/>
                </a:solidFill>
                <a:effectLst/>
              </a:rPr>
              <a:t>Access to Vital Records</a:t>
            </a:r>
            <a:endParaRPr lang="en-US" sz="1600" dirty="0">
              <a:solidFill>
                <a:schemeClr val="tx1"/>
              </a:solidFill>
            </a:endParaRPr>
          </a:p>
          <a:p>
            <a:pPr>
              <a:buFont typeface="Arial" panose="020B0604020202020204" pitchFamily="34" charset="0"/>
              <a:buChar char="•"/>
            </a:pPr>
            <a:r>
              <a:rPr lang="en-US" sz="1600" b="1" i="0" dirty="0">
                <a:solidFill>
                  <a:schemeClr val="tx1"/>
                </a:solidFill>
                <a:effectLst/>
                <a:hlinkClick r:id="rId4">
                  <a:extLst>
                    <a:ext uri="{A12FA001-AC4F-418D-AE19-62706E023703}">
                      <ahyp:hlinkClr xmlns:ahyp="http://schemas.microsoft.com/office/drawing/2018/hyperlinkcolor" val="tx"/>
                    </a:ext>
                  </a:extLst>
                </a:hlinkClick>
              </a:rPr>
              <a:t>Chapter 144</a:t>
            </a:r>
            <a:r>
              <a:rPr lang="en-US" sz="1600" b="1" i="0" dirty="0">
                <a:solidFill>
                  <a:schemeClr val="tx1"/>
                </a:solidFill>
                <a:effectLst/>
              </a:rPr>
              <a:t>: </a:t>
            </a:r>
            <a:r>
              <a:rPr lang="en-US" sz="1600" b="0" i="0" dirty="0">
                <a:solidFill>
                  <a:schemeClr val="tx1"/>
                </a:solidFill>
                <a:effectLst/>
              </a:rPr>
              <a:t>Immunization of Students</a:t>
            </a:r>
          </a:p>
          <a:p>
            <a:pPr>
              <a:buFont typeface="Arial" panose="020B0604020202020204" pitchFamily="34" charset="0"/>
              <a:buChar char="•"/>
            </a:pPr>
            <a:r>
              <a:rPr lang="en-US" sz="1600" b="1" i="0" dirty="0">
                <a:solidFill>
                  <a:schemeClr val="tx1"/>
                </a:solidFill>
                <a:effectLst/>
                <a:hlinkClick r:id="rId5">
                  <a:extLst>
                    <a:ext uri="{A12FA001-AC4F-418D-AE19-62706E023703}">
                      <ahyp:hlinkClr xmlns:ahyp="http://schemas.microsoft.com/office/drawing/2018/hyperlinkcolor" val="tx"/>
                    </a:ext>
                  </a:extLst>
                </a:hlinkClick>
              </a:rPr>
              <a:t>Chapter 145</a:t>
            </a:r>
            <a:r>
              <a:rPr lang="en-US" sz="1600" b="1" i="0" dirty="0">
                <a:solidFill>
                  <a:schemeClr val="tx1"/>
                </a:solidFill>
                <a:effectLst/>
              </a:rPr>
              <a:t>: </a:t>
            </a:r>
            <a:r>
              <a:rPr lang="en-US" sz="1600" b="0" i="0" dirty="0">
                <a:solidFill>
                  <a:schemeClr val="tx1"/>
                </a:solidFill>
                <a:effectLst/>
              </a:rPr>
              <a:t>Control of Communicable Diseases</a:t>
            </a:r>
            <a:endParaRPr lang="en-US" sz="1600" dirty="0">
              <a:solidFill>
                <a:schemeClr val="tx1"/>
              </a:solidFill>
            </a:endParaRPr>
          </a:p>
          <a:p>
            <a:pPr>
              <a:buFont typeface="Arial" panose="020B0604020202020204" pitchFamily="34" charset="0"/>
              <a:buChar char="•"/>
            </a:pPr>
            <a:r>
              <a:rPr lang="en-US" sz="1600" b="1" i="0" dirty="0">
                <a:solidFill>
                  <a:schemeClr val="tx1"/>
                </a:solidFill>
                <a:effectLst/>
                <a:hlinkClick r:id="rId6">
                  <a:extLst>
                    <a:ext uri="{A12FA001-AC4F-418D-AE19-62706E023703}">
                      <ahyp:hlinkClr xmlns:ahyp="http://schemas.microsoft.com/office/drawing/2018/hyperlinkcolor" val="tx"/>
                    </a:ext>
                  </a:extLst>
                </a:hlinkClick>
              </a:rPr>
              <a:t>Chapter 146</a:t>
            </a:r>
            <a:r>
              <a:rPr lang="en-US" sz="1600" b="1" i="0" dirty="0">
                <a:solidFill>
                  <a:schemeClr val="tx1"/>
                </a:solidFill>
                <a:effectLst/>
              </a:rPr>
              <a:t>: </a:t>
            </a:r>
            <a:r>
              <a:rPr lang="en-US" sz="1600" b="0" i="0" dirty="0">
                <a:solidFill>
                  <a:srgbClr val="000000"/>
                </a:solidFill>
                <a:effectLst/>
              </a:rPr>
              <a:t>Vaccine-Preventable Diseases</a:t>
            </a:r>
            <a:endParaRPr lang="en-US" sz="1600" dirty="0"/>
          </a:p>
          <a:p>
            <a:pPr>
              <a:buFont typeface="Arial" panose="020B0604020202020204" pitchFamily="34" charset="0"/>
              <a:buChar char="•"/>
            </a:pPr>
            <a:endParaRPr lang="en-US" sz="1600" dirty="0"/>
          </a:p>
          <a:p>
            <a:endParaRPr lang="en-US" sz="1700" dirty="0"/>
          </a:p>
          <a:p>
            <a:pPr marL="457200" lvl="1" indent="0">
              <a:buNone/>
            </a:pPr>
            <a:endParaRPr lang="en-US" sz="2200" dirty="0"/>
          </a:p>
          <a:p>
            <a:pPr marL="0" indent="0">
              <a:buNone/>
            </a:pPr>
            <a:endParaRPr lang="en-US" sz="900" dirty="0"/>
          </a:p>
        </p:txBody>
      </p:sp>
    </p:spTree>
    <p:extLst>
      <p:ext uri="{BB962C8B-B14F-4D97-AF65-F5344CB8AC3E}">
        <p14:creationId xmlns:p14="http://schemas.microsoft.com/office/powerpoint/2010/main" val="317138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3721-5DD0-04C7-9963-2CF1D3E1D9C5}"/>
              </a:ext>
            </a:extLst>
          </p:cNvPr>
          <p:cNvSpPr>
            <a:spLocks noGrp="1"/>
          </p:cNvSpPr>
          <p:nvPr>
            <p:ph type="title"/>
          </p:nvPr>
        </p:nvSpPr>
        <p:spPr/>
        <p:txBody>
          <a:bodyPr/>
          <a:lstStyle/>
          <a:p>
            <a:pPr algn="ctr"/>
            <a:r>
              <a:rPr lang="en-US" dirty="0"/>
              <a:t>Clark County Ordinances</a:t>
            </a:r>
          </a:p>
        </p:txBody>
      </p:sp>
      <p:sp>
        <p:nvSpPr>
          <p:cNvPr id="3" name="Content Placeholder 2">
            <a:extLst>
              <a:ext uri="{FF2B5EF4-FFF2-40B4-BE49-F238E27FC236}">
                <a16:creationId xmlns:a16="http://schemas.microsoft.com/office/drawing/2014/main" id="{BE90E997-C332-D2DA-A2E9-75F6DA4F2072}"/>
              </a:ext>
            </a:extLst>
          </p:cNvPr>
          <p:cNvSpPr>
            <a:spLocks noGrp="1"/>
          </p:cNvSpPr>
          <p:nvPr>
            <p:ph idx="1"/>
          </p:nvPr>
        </p:nvSpPr>
        <p:spPr>
          <a:xfrm>
            <a:off x="1154954" y="2603500"/>
            <a:ext cx="9874995" cy="3886200"/>
          </a:xfrm>
        </p:spPr>
        <p:txBody>
          <a:bodyPr>
            <a:normAutofit/>
          </a:bodyPr>
          <a:lstStyle/>
          <a:p>
            <a:pPr marL="0" indent="0">
              <a:buNone/>
            </a:pPr>
            <a:r>
              <a:rPr lang="en-US" sz="2800" dirty="0">
                <a:solidFill>
                  <a:schemeClr val="tx1"/>
                </a:solidFill>
              </a:rPr>
              <a:t>Locally, the Clark County Health Department also adheres to Clark County specific ordinances</a:t>
            </a:r>
          </a:p>
          <a:p>
            <a:pPr>
              <a:buFont typeface="Arial" panose="020B0604020202020204" pitchFamily="34" charset="0"/>
              <a:buChar char="•"/>
            </a:pPr>
            <a:r>
              <a:rPr lang="en-US" sz="2800" b="1" i="0" dirty="0">
                <a:solidFill>
                  <a:schemeClr val="tx1"/>
                </a:solidFill>
                <a:effectLst/>
                <a:hlinkClick r:id="rId2">
                  <a:extLst>
                    <a:ext uri="{A12FA001-AC4F-418D-AE19-62706E023703}">
                      <ahyp:hlinkClr xmlns:ahyp="http://schemas.microsoft.com/office/drawing/2018/hyperlinkcolor" val="tx"/>
                    </a:ext>
                  </a:extLst>
                </a:hlinkClick>
              </a:rPr>
              <a:t>Chapter 16</a:t>
            </a:r>
            <a:r>
              <a:rPr lang="en-US" sz="2800" b="1" i="0" dirty="0">
                <a:solidFill>
                  <a:schemeClr val="tx1"/>
                </a:solidFill>
                <a:effectLst/>
              </a:rPr>
              <a:t>: </a:t>
            </a:r>
            <a:r>
              <a:rPr lang="en-US" sz="2800" b="0" i="0" dirty="0">
                <a:solidFill>
                  <a:srgbClr val="000000"/>
                </a:solidFill>
                <a:effectLst/>
              </a:rPr>
              <a:t>Health &amp; Safety</a:t>
            </a:r>
            <a:endParaRPr lang="en-US" sz="2800" dirty="0"/>
          </a:p>
          <a:p>
            <a:endParaRPr lang="en-US" sz="1700" dirty="0"/>
          </a:p>
          <a:p>
            <a:pPr marL="457200" lvl="1" indent="0">
              <a:buNone/>
            </a:pPr>
            <a:endParaRPr lang="en-US" sz="2200" dirty="0"/>
          </a:p>
          <a:p>
            <a:pPr marL="0" indent="0">
              <a:buNone/>
            </a:pPr>
            <a:endParaRPr lang="en-US" sz="900" dirty="0"/>
          </a:p>
        </p:txBody>
      </p:sp>
    </p:spTree>
    <p:extLst>
      <p:ext uri="{BB962C8B-B14F-4D97-AF65-F5344CB8AC3E}">
        <p14:creationId xmlns:p14="http://schemas.microsoft.com/office/powerpoint/2010/main" val="340236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62" name="Group 35">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7" name="Rectangle 36">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Oval 40">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Oval 41">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3" name="Rectangle 44">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4" name="Group 4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8" name="Rectangle 4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64029C20-B796-A70A-D44D-3ADE8C00A9F9}"/>
              </a:ext>
            </a:extLst>
          </p:cNvPr>
          <p:cNvSpPr>
            <a:spLocks noGrp="1"/>
          </p:cNvSpPr>
          <p:nvPr>
            <p:ph type="title"/>
          </p:nvPr>
        </p:nvSpPr>
        <p:spPr>
          <a:xfrm>
            <a:off x="4678420" y="1370143"/>
            <a:ext cx="6391270" cy="4157446"/>
          </a:xfrm>
        </p:spPr>
        <p:txBody>
          <a:bodyPr vert="horz" lIns="91440" tIns="45720" rIns="91440" bIns="45720" rtlCol="0" anchor="ctr">
            <a:normAutofit fontScale="90000"/>
          </a:bodyPr>
          <a:lstStyle/>
          <a:p>
            <a:r>
              <a:rPr lang="en-US" sz="4800" dirty="0">
                <a:solidFill>
                  <a:schemeClr val="tx1"/>
                </a:solidFill>
              </a:rPr>
              <a:t>How Does a Local Health Department Carryout Services With Their Public Health System Partners?</a:t>
            </a:r>
          </a:p>
        </p:txBody>
      </p:sp>
      <p:sp>
        <p:nvSpPr>
          <p:cNvPr id="3" name="Text Placeholder 2">
            <a:extLst>
              <a:ext uri="{FF2B5EF4-FFF2-40B4-BE49-F238E27FC236}">
                <a16:creationId xmlns:a16="http://schemas.microsoft.com/office/drawing/2014/main" id="{E5598E95-07C4-2E91-3DD7-C39A62965FBD}"/>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r>
              <a:rPr lang="en-US" cap="all" dirty="0"/>
              <a:t>How do they do what they do?</a:t>
            </a:r>
          </a:p>
        </p:txBody>
      </p:sp>
      <p:cxnSp>
        <p:nvCxnSpPr>
          <p:cNvPr id="51" name="Straight Connector 5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21400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3047C2A-4DD2-AD66-E30F-E96086682D02}"/>
              </a:ext>
            </a:extLst>
          </p:cNvPr>
          <p:cNvSpPr>
            <a:spLocks noGrp="1"/>
          </p:cNvSpPr>
          <p:nvPr>
            <p:ph type="title"/>
          </p:nvPr>
        </p:nvSpPr>
        <p:spPr>
          <a:xfrm>
            <a:off x="1426415" y="644388"/>
            <a:ext cx="8761413" cy="706964"/>
          </a:xfrm>
        </p:spPr>
        <p:txBody>
          <a:bodyPr/>
          <a:lstStyle/>
          <a:p>
            <a:pPr algn="ctr"/>
            <a:r>
              <a:rPr lang="en-US" dirty="0"/>
              <a:t>10 Essential Services</a:t>
            </a:r>
          </a:p>
        </p:txBody>
      </p:sp>
      <p:sp>
        <p:nvSpPr>
          <p:cNvPr id="8" name="Content Placeholder 7">
            <a:extLst>
              <a:ext uri="{FF2B5EF4-FFF2-40B4-BE49-F238E27FC236}">
                <a16:creationId xmlns:a16="http://schemas.microsoft.com/office/drawing/2014/main" id="{BAE34863-C1F9-6E42-F2E5-0F0FC127BA04}"/>
              </a:ext>
            </a:extLst>
          </p:cNvPr>
          <p:cNvSpPr>
            <a:spLocks noGrp="1"/>
          </p:cNvSpPr>
          <p:nvPr>
            <p:ph type="body" idx="1"/>
          </p:nvPr>
        </p:nvSpPr>
        <p:spPr>
          <a:xfrm>
            <a:off x="838098" y="2633967"/>
            <a:ext cx="3129168" cy="576262"/>
          </a:xfrm>
        </p:spPr>
        <p:txBody>
          <a:bodyPr vert="horz" lIns="91440" tIns="45720" rIns="91440" bIns="45720" rtlCol="0" anchor="ctr">
            <a:normAutofit/>
          </a:bodyPr>
          <a:lstStyle/>
          <a:p>
            <a:pPr marL="0" indent="0">
              <a:buNone/>
            </a:pPr>
            <a:r>
              <a:rPr lang="en-US" dirty="0"/>
              <a:t>Assessment</a:t>
            </a:r>
          </a:p>
          <a:p>
            <a:pPr marL="0" indent="0">
              <a:lnSpc>
                <a:spcPct val="90000"/>
              </a:lnSpc>
              <a:buNone/>
            </a:pPr>
            <a:endParaRPr lang="en-US" sz="500" dirty="0"/>
          </a:p>
        </p:txBody>
      </p:sp>
      <p:sp>
        <p:nvSpPr>
          <p:cNvPr id="16" name="Text Placeholder 15">
            <a:extLst>
              <a:ext uri="{FF2B5EF4-FFF2-40B4-BE49-F238E27FC236}">
                <a16:creationId xmlns:a16="http://schemas.microsoft.com/office/drawing/2014/main" id="{EE504F37-942F-E999-4490-E85B2CD57348}"/>
              </a:ext>
            </a:extLst>
          </p:cNvPr>
          <p:cNvSpPr>
            <a:spLocks noGrp="1"/>
          </p:cNvSpPr>
          <p:nvPr>
            <p:ph type="body" sz="half" idx="15"/>
          </p:nvPr>
        </p:nvSpPr>
        <p:spPr>
          <a:xfrm>
            <a:off x="347662" y="3210228"/>
            <a:ext cx="3936460" cy="3262009"/>
          </a:xfrm>
        </p:spPr>
        <p:txBody>
          <a:bodyPr/>
          <a:lstStyle/>
          <a:p>
            <a:r>
              <a:rPr lang="en-US" dirty="0"/>
              <a:t>1</a:t>
            </a:r>
            <a:r>
              <a:rPr lang="en-US" sz="1600" dirty="0"/>
              <a:t>.  Assess and monitor population health status, factors that influence health, and community needs &amp; assets</a:t>
            </a:r>
          </a:p>
          <a:p>
            <a:r>
              <a:rPr lang="en-US" sz="1600" dirty="0"/>
              <a:t>2.  Investigate, diagnose, and address health problems and hazards</a:t>
            </a:r>
          </a:p>
        </p:txBody>
      </p:sp>
      <p:sp>
        <p:nvSpPr>
          <p:cNvPr id="14" name="Text Placeholder 13">
            <a:extLst>
              <a:ext uri="{FF2B5EF4-FFF2-40B4-BE49-F238E27FC236}">
                <a16:creationId xmlns:a16="http://schemas.microsoft.com/office/drawing/2014/main" id="{A5C29375-C4EE-D6B1-5E60-5145377C4745}"/>
              </a:ext>
            </a:extLst>
          </p:cNvPr>
          <p:cNvSpPr>
            <a:spLocks noGrp="1"/>
          </p:cNvSpPr>
          <p:nvPr>
            <p:ph type="body" sz="quarter" idx="3"/>
          </p:nvPr>
        </p:nvSpPr>
        <p:spPr>
          <a:xfrm>
            <a:off x="4523310" y="2633967"/>
            <a:ext cx="3145380" cy="576262"/>
          </a:xfrm>
        </p:spPr>
        <p:txBody>
          <a:bodyPr/>
          <a:lstStyle/>
          <a:p>
            <a:r>
              <a:rPr lang="en-US" dirty="0"/>
              <a:t>Policy Development</a:t>
            </a:r>
          </a:p>
        </p:txBody>
      </p:sp>
      <p:sp>
        <p:nvSpPr>
          <p:cNvPr id="17" name="Text Placeholder 16">
            <a:extLst>
              <a:ext uri="{FF2B5EF4-FFF2-40B4-BE49-F238E27FC236}">
                <a16:creationId xmlns:a16="http://schemas.microsoft.com/office/drawing/2014/main" id="{4898DAA5-5965-256F-E99B-9C1D28468D1F}"/>
              </a:ext>
            </a:extLst>
          </p:cNvPr>
          <p:cNvSpPr>
            <a:spLocks noGrp="1"/>
          </p:cNvSpPr>
          <p:nvPr>
            <p:ph type="body" sz="half" idx="16"/>
          </p:nvPr>
        </p:nvSpPr>
        <p:spPr>
          <a:xfrm>
            <a:off x="4512721" y="3210230"/>
            <a:ext cx="3145380" cy="3262008"/>
          </a:xfrm>
        </p:spPr>
        <p:txBody>
          <a:bodyPr>
            <a:normAutofit/>
          </a:bodyPr>
          <a:lstStyle/>
          <a:p>
            <a:r>
              <a:rPr lang="en-US" sz="1600" dirty="0"/>
              <a:t>3.  Inform and educate people about health, factors that influence &amp; how to improve it</a:t>
            </a:r>
          </a:p>
          <a:p>
            <a:r>
              <a:rPr lang="en-US" sz="1600" dirty="0"/>
              <a:t>4.  Mobilize communities and partnerships </a:t>
            </a:r>
          </a:p>
          <a:p>
            <a:r>
              <a:rPr lang="en-US" sz="1600" dirty="0"/>
              <a:t>5. Create, champion &amp; implement policies, plans, and laws </a:t>
            </a:r>
          </a:p>
        </p:txBody>
      </p:sp>
      <p:sp>
        <p:nvSpPr>
          <p:cNvPr id="15" name="Text Placeholder 14">
            <a:extLst>
              <a:ext uri="{FF2B5EF4-FFF2-40B4-BE49-F238E27FC236}">
                <a16:creationId xmlns:a16="http://schemas.microsoft.com/office/drawing/2014/main" id="{FF832521-D346-BF06-F354-D64F957C1FD6}"/>
              </a:ext>
            </a:extLst>
          </p:cNvPr>
          <p:cNvSpPr>
            <a:spLocks noGrp="1"/>
          </p:cNvSpPr>
          <p:nvPr>
            <p:ph type="body" sz="quarter" idx="13"/>
          </p:nvPr>
        </p:nvSpPr>
        <p:spPr>
          <a:xfrm>
            <a:off x="7907880" y="2488712"/>
            <a:ext cx="3161029" cy="576261"/>
          </a:xfrm>
        </p:spPr>
        <p:txBody>
          <a:bodyPr/>
          <a:lstStyle/>
          <a:p>
            <a:r>
              <a:rPr lang="en-US" dirty="0"/>
              <a:t>Assurance </a:t>
            </a:r>
          </a:p>
        </p:txBody>
      </p:sp>
      <p:sp>
        <p:nvSpPr>
          <p:cNvPr id="18" name="Text Placeholder 17">
            <a:extLst>
              <a:ext uri="{FF2B5EF4-FFF2-40B4-BE49-F238E27FC236}">
                <a16:creationId xmlns:a16="http://schemas.microsoft.com/office/drawing/2014/main" id="{8DE2D4EA-C3D6-E45F-A608-FAEE6B8C487E}"/>
              </a:ext>
            </a:extLst>
          </p:cNvPr>
          <p:cNvSpPr>
            <a:spLocks noGrp="1"/>
          </p:cNvSpPr>
          <p:nvPr>
            <p:ph type="body" sz="half" idx="17"/>
          </p:nvPr>
        </p:nvSpPr>
        <p:spPr>
          <a:xfrm>
            <a:off x="7907880" y="3210227"/>
            <a:ext cx="3936458" cy="3262009"/>
          </a:xfrm>
        </p:spPr>
        <p:txBody>
          <a:bodyPr>
            <a:noAutofit/>
          </a:bodyPr>
          <a:lstStyle/>
          <a:p>
            <a:r>
              <a:rPr lang="en-US" sz="1600" dirty="0"/>
              <a:t>6.  Use legal and regulatory actions designed to improve and protect</a:t>
            </a:r>
          </a:p>
          <a:p>
            <a:r>
              <a:rPr lang="en-US" sz="1600" dirty="0"/>
              <a:t>7.  Assure effective systems enables equitable access to services and care</a:t>
            </a:r>
          </a:p>
          <a:p>
            <a:r>
              <a:rPr lang="en-US" sz="1600" dirty="0"/>
              <a:t>8.  Build &amp; support diverse &amp; skilled workforce</a:t>
            </a:r>
          </a:p>
          <a:p>
            <a:r>
              <a:rPr lang="en-US" sz="1600" dirty="0"/>
              <a:t>9.  Improve &amp; innovate through ongoing evaluation, research, and QI</a:t>
            </a:r>
          </a:p>
          <a:p>
            <a:r>
              <a:rPr lang="en-US" sz="1600" dirty="0"/>
              <a:t>10.  Build &amp; maintain strong organizational infrastructure </a:t>
            </a:r>
          </a:p>
        </p:txBody>
      </p:sp>
      <p:sp>
        <p:nvSpPr>
          <p:cNvPr id="19" name="TextBox 18">
            <a:extLst>
              <a:ext uri="{FF2B5EF4-FFF2-40B4-BE49-F238E27FC236}">
                <a16:creationId xmlns:a16="http://schemas.microsoft.com/office/drawing/2014/main" id="{357E2181-7B12-D2A6-8B90-93B83C3A3A09}"/>
              </a:ext>
            </a:extLst>
          </p:cNvPr>
          <p:cNvSpPr txBox="1"/>
          <p:nvPr/>
        </p:nvSpPr>
        <p:spPr>
          <a:xfrm>
            <a:off x="521242" y="1385455"/>
            <a:ext cx="11194508" cy="461665"/>
          </a:xfrm>
          <a:prstGeom prst="rect">
            <a:avLst/>
          </a:prstGeom>
          <a:noFill/>
        </p:spPr>
        <p:txBody>
          <a:bodyPr wrap="square" rtlCol="0">
            <a:spAutoFit/>
          </a:bodyPr>
          <a:lstStyle/>
          <a:p>
            <a:pPr algn="ctr"/>
            <a:r>
              <a:rPr lang="en-US" dirty="0">
                <a:solidFill>
                  <a:schemeClr val="bg1"/>
                </a:solidFill>
              </a:rPr>
              <a:t>“</a:t>
            </a:r>
            <a:r>
              <a:rPr lang="en-US" sz="2400" dirty="0">
                <a:solidFill>
                  <a:schemeClr val="bg1"/>
                </a:solidFill>
              </a:rPr>
              <a:t>To protect and promote the health of all people in all communities”</a:t>
            </a:r>
          </a:p>
        </p:txBody>
      </p:sp>
    </p:spTree>
    <p:extLst>
      <p:ext uri="{BB962C8B-B14F-4D97-AF65-F5344CB8AC3E}">
        <p14:creationId xmlns:p14="http://schemas.microsoft.com/office/powerpoint/2010/main" val="359832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31B6-39EC-563B-126C-16DEFD1A7909}"/>
              </a:ext>
            </a:extLst>
          </p:cNvPr>
          <p:cNvSpPr>
            <a:spLocks noGrp="1"/>
          </p:cNvSpPr>
          <p:nvPr>
            <p:ph type="title"/>
          </p:nvPr>
        </p:nvSpPr>
        <p:spPr/>
        <p:txBody>
          <a:bodyPr/>
          <a:lstStyle/>
          <a:p>
            <a:r>
              <a:rPr lang="en-US" dirty="0"/>
              <a:t>Public Health Standards</a:t>
            </a:r>
          </a:p>
        </p:txBody>
      </p:sp>
      <p:sp>
        <p:nvSpPr>
          <p:cNvPr id="5" name="Text Placeholder 4">
            <a:extLst>
              <a:ext uri="{FF2B5EF4-FFF2-40B4-BE49-F238E27FC236}">
                <a16:creationId xmlns:a16="http://schemas.microsoft.com/office/drawing/2014/main" id="{3B0AECAD-FCC9-3FE4-A2B9-12225253EFBC}"/>
              </a:ext>
            </a:extLst>
          </p:cNvPr>
          <p:cNvSpPr>
            <a:spLocks noGrp="1"/>
          </p:cNvSpPr>
          <p:nvPr>
            <p:ph type="body" idx="1"/>
          </p:nvPr>
        </p:nvSpPr>
        <p:spPr>
          <a:xfrm>
            <a:off x="1269254" y="2852737"/>
            <a:ext cx="4825157" cy="576262"/>
          </a:xfrm>
        </p:spPr>
        <p:txBody>
          <a:bodyPr/>
          <a:lstStyle/>
          <a:p>
            <a:r>
              <a:rPr lang="en-US" dirty="0"/>
              <a:t>WI DHS 140 Review </a:t>
            </a:r>
          </a:p>
        </p:txBody>
      </p:sp>
      <p:sp>
        <p:nvSpPr>
          <p:cNvPr id="3" name="Content Placeholder 2">
            <a:extLst>
              <a:ext uri="{FF2B5EF4-FFF2-40B4-BE49-F238E27FC236}">
                <a16:creationId xmlns:a16="http://schemas.microsoft.com/office/drawing/2014/main" id="{8ACC552F-6D93-7F5A-E1D7-293030D0E0A3}"/>
              </a:ext>
            </a:extLst>
          </p:cNvPr>
          <p:cNvSpPr>
            <a:spLocks noGrp="1"/>
          </p:cNvSpPr>
          <p:nvPr>
            <p:ph sz="half" idx="2"/>
          </p:nvPr>
        </p:nvSpPr>
        <p:spPr>
          <a:xfrm>
            <a:off x="1154953" y="3428999"/>
            <a:ext cx="4825158" cy="2840039"/>
          </a:xfrm>
        </p:spPr>
        <p:txBody>
          <a:bodyPr>
            <a:normAutofit/>
          </a:bodyPr>
          <a:lstStyle/>
          <a:p>
            <a:pPr marL="0" indent="0">
              <a:buNone/>
            </a:pPr>
            <a:endParaRPr lang="en-US" sz="900" dirty="0"/>
          </a:p>
          <a:p>
            <a:r>
              <a:rPr lang="en-US" sz="2000" dirty="0"/>
              <a:t>Confirms a local health department meets requirements for Level 1, Level 2, or Level 3 </a:t>
            </a:r>
          </a:p>
          <a:p>
            <a:r>
              <a:rPr lang="en-US" sz="2000" dirty="0"/>
              <a:t>Conducted every 5 years</a:t>
            </a:r>
          </a:p>
        </p:txBody>
      </p:sp>
      <p:sp>
        <p:nvSpPr>
          <p:cNvPr id="6" name="Text Placeholder 5">
            <a:extLst>
              <a:ext uri="{FF2B5EF4-FFF2-40B4-BE49-F238E27FC236}">
                <a16:creationId xmlns:a16="http://schemas.microsoft.com/office/drawing/2014/main" id="{9B5517A8-775B-A1E0-BD02-D03CC6535070}"/>
              </a:ext>
            </a:extLst>
          </p:cNvPr>
          <p:cNvSpPr>
            <a:spLocks noGrp="1"/>
          </p:cNvSpPr>
          <p:nvPr>
            <p:ph type="body" sz="quarter" idx="3"/>
          </p:nvPr>
        </p:nvSpPr>
        <p:spPr>
          <a:xfrm>
            <a:off x="6437313" y="2832099"/>
            <a:ext cx="4825159" cy="576262"/>
          </a:xfrm>
        </p:spPr>
        <p:txBody>
          <a:bodyPr/>
          <a:lstStyle/>
          <a:p>
            <a:r>
              <a:rPr lang="en-US" dirty="0"/>
              <a:t>National Public Health Accreditation</a:t>
            </a:r>
          </a:p>
        </p:txBody>
      </p:sp>
      <p:sp>
        <p:nvSpPr>
          <p:cNvPr id="7" name="Content Placeholder 6">
            <a:extLst>
              <a:ext uri="{FF2B5EF4-FFF2-40B4-BE49-F238E27FC236}">
                <a16:creationId xmlns:a16="http://schemas.microsoft.com/office/drawing/2014/main" id="{F8B0401C-E8FF-4700-85C9-604D8F77ECFB}"/>
              </a:ext>
            </a:extLst>
          </p:cNvPr>
          <p:cNvSpPr>
            <a:spLocks noGrp="1"/>
          </p:cNvSpPr>
          <p:nvPr>
            <p:ph sz="quarter" idx="4"/>
          </p:nvPr>
        </p:nvSpPr>
        <p:spPr>
          <a:xfrm>
            <a:off x="6208712" y="3429000"/>
            <a:ext cx="4825159" cy="2840039"/>
          </a:xfrm>
        </p:spPr>
        <p:txBody>
          <a:bodyPr>
            <a:normAutofit fontScale="92500" lnSpcReduction="10000"/>
          </a:bodyPr>
          <a:lstStyle/>
          <a:p>
            <a:endParaRPr lang="en-US" sz="900" dirty="0"/>
          </a:p>
          <a:p>
            <a:r>
              <a:rPr lang="en-US" sz="2000" dirty="0"/>
              <a:t>Standards in carrying out the 10 Essential Public Health Services</a:t>
            </a:r>
          </a:p>
          <a:p>
            <a:r>
              <a:rPr lang="en-US" sz="2000" dirty="0"/>
              <a:t>Demonstrates ability to meet national standard to carry out quality governmental public health services </a:t>
            </a:r>
          </a:p>
          <a:p>
            <a:pPr lvl="1"/>
            <a:r>
              <a:rPr lang="en-US" sz="1900" dirty="0"/>
              <a:t>Pathways Recognition Program </a:t>
            </a:r>
          </a:p>
          <a:p>
            <a:pPr lvl="1"/>
            <a:r>
              <a:rPr lang="en-US" sz="1900" dirty="0"/>
              <a:t>Accreditation </a:t>
            </a:r>
          </a:p>
        </p:txBody>
      </p:sp>
    </p:spTree>
    <p:extLst>
      <p:ext uri="{BB962C8B-B14F-4D97-AF65-F5344CB8AC3E}">
        <p14:creationId xmlns:p14="http://schemas.microsoft.com/office/powerpoint/2010/main" val="174295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62" name="Group 35">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7" name="Rectangle 36">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Oval 40">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Oval 41">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3" name="Rectangle 44">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4" name="Group 4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8" name="Rectangle 4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64029C20-B796-A70A-D44D-3ADE8C00A9F9}"/>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4800" dirty="0">
                <a:solidFill>
                  <a:schemeClr val="tx1"/>
                </a:solidFill>
              </a:rPr>
              <a:t>What is a Board of Health? </a:t>
            </a:r>
          </a:p>
        </p:txBody>
      </p:sp>
      <p:sp>
        <p:nvSpPr>
          <p:cNvPr id="3" name="Text Placeholder 2">
            <a:extLst>
              <a:ext uri="{FF2B5EF4-FFF2-40B4-BE49-F238E27FC236}">
                <a16:creationId xmlns:a16="http://schemas.microsoft.com/office/drawing/2014/main" id="{E5598E95-07C4-2E91-3DD7-C39A62965FBD}"/>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r>
              <a:rPr lang="en-US" cap="all" dirty="0"/>
              <a:t>What does it do? </a:t>
            </a:r>
          </a:p>
        </p:txBody>
      </p:sp>
      <p:cxnSp>
        <p:nvCxnSpPr>
          <p:cNvPr id="51" name="Straight Connector 5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3511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4" name="Rectangle 23">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2"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A67EE24E-DA16-774D-F2E7-F846951E004D}"/>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What is a Board of Health in WI?</a:t>
            </a:r>
          </a:p>
        </p:txBody>
      </p:sp>
      <p:sp>
        <p:nvSpPr>
          <p:cNvPr id="7" name="Content Placeholder 2">
            <a:extLst>
              <a:ext uri="{FF2B5EF4-FFF2-40B4-BE49-F238E27FC236}">
                <a16:creationId xmlns:a16="http://schemas.microsoft.com/office/drawing/2014/main" id="{A7FB414C-7E1C-62C5-184D-2CBD8D1D76CD}"/>
              </a:ext>
            </a:extLst>
          </p:cNvPr>
          <p:cNvSpPr>
            <a:spLocks noGrp="1"/>
          </p:cNvSpPr>
          <p:nvPr>
            <p:ph idx="1"/>
          </p:nvPr>
        </p:nvSpPr>
        <p:spPr>
          <a:xfrm>
            <a:off x="5290076" y="437513"/>
            <a:ext cx="6268511" cy="5954325"/>
          </a:xfrm>
        </p:spPr>
        <p:txBody>
          <a:bodyPr anchor="ctr">
            <a:noAutofit/>
          </a:bodyPr>
          <a:lstStyle/>
          <a:p>
            <a:pPr marL="0" indent="0">
              <a:lnSpc>
                <a:spcPct val="90000"/>
              </a:lnSpc>
              <a:buNone/>
            </a:pPr>
            <a:r>
              <a:rPr lang="en-US" sz="2000" dirty="0"/>
              <a:t>Governing body for a local health department</a:t>
            </a:r>
          </a:p>
          <a:p>
            <a:pPr lvl="1">
              <a:lnSpc>
                <a:spcPct val="90000"/>
              </a:lnSpc>
            </a:pPr>
            <a:r>
              <a:rPr lang="en-US" sz="2000" dirty="0"/>
              <a:t>Governance varies across Wisconsin </a:t>
            </a:r>
          </a:p>
          <a:p>
            <a:pPr marL="457200" lvl="1" indent="0">
              <a:lnSpc>
                <a:spcPct val="90000"/>
              </a:lnSpc>
              <a:buNone/>
            </a:pPr>
            <a:endParaRPr lang="en-US" sz="2000" dirty="0"/>
          </a:p>
          <a:p>
            <a:pPr marL="0" indent="0">
              <a:lnSpc>
                <a:spcPct val="90000"/>
              </a:lnSpc>
              <a:buNone/>
            </a:pPr>
            <a:r>
              <a:rPr lang="en-US" sz="2000" dirty="0"/>
              <a:t>Currently 85 local health departments </a:t>
            </a:r>
          </a:p>
          <a:p>
            <a:pPr lvl="1">
              <a:lnSpc>
                <a:spcPct val="90000"/>
              </a:lnSpc>
            </a:pPr>
            <a:r>
              <a:rPr lang="en-US" sz="2000" dirty="0"/>
              <a:t>County, multi-county, city-county, city, village, and multi-city/village</a:t>
            </a:r>
          </a:p>
          <a:p>
            <a:pPr marL="0" indent="0">
              <a:lnSpc>
                <a:spcPct val="90000"/>
              </a:lnSpc>
              <a:buNone/>
            </a:pPr>
            <a:endParaRPr lang="en-US" sz="2000" dirty="0"/>
          </a:p>
          <a:p>
            <a:pPr marL="0" indent="0">
              <a:lnSpc>
                <a:spcPct val="90000"/>
              </a:lnSpc>
              <a:buNone/>
            </a:pPr>
            <a:r>
              <a:rPr lang="en-US" sz="2000" dirty="0"/>
              <a:t>Wisconsin Statute Chapter 251.03 Membership</a:t>
            </a:r>
          </a:p>
          <a:p>
            <a:pPr lvl="1">
              <a:lnSpc>
                <a:spcPct val="90000"/>
              </a:lnSpc>
            </a:pPr>
            <a:r>
              <a:rPr lang="en-US" sz="2000" dirty="0"/>
              <a:t>No more than 9 members</a:t>
            </a:r>
          </a:p>
          <a:p>
            <a:pPr lvl="1">
              <a:lnSpc>
                <a:spcPct val="90000"/>
              </a:lnSpc>
            </a:pPr>
            <a:r>
              <a:rPr lang="en-US" sz="2000" dirty="0"/>
              <a:t>At least 3 members not elected officials</a:t>
            </a:r>
          </a:p>
          <a:p>
            <a:pPr lvl="1">
              <a:lnSpc>
                <a:spcPct val="90000"/>
              </a:lnSpc>
            </a:pPr>
            <a:r>
              <a:rPr lang="en-US" sz="2000" dirty="0"/>
              <a:t>Good faith effort to appoint RN and physician, allowing to appoint physician assistant, advance practice RN, or both, if unable to find </a:t>
            </a:r>
          </a:p>
          <a:p>
            <a:pPr lvl="1">
              <a:lnSpc>
                <a:spcPct val="90000"/>
              </a:lnSpc>
            </a:pPr>
            <a:r>
              <a:rPr lang="en-US" sz="2000" dirty="0"/>
              <a:t>Reflect the diversity of the community </a:t>
            </a:r>
          </a:p>
        </p:txBody>
      </p:sp>
    </p:spTree>
    <p:extLst>
      <p:ext uri="{BB962C8B-B14F-4D97-AF65-F5344CB8AC3E}">
        <p14:creationId xmlns:p14="http://schemas.microsoft.com/office/powerpoint/2010/main" val="251165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9DE5A45A-C43F-CB1C-01B7-0E36424AE586}"/>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What does a Board of Health do?</a:t>
            </a:r>
          </a:p>
        </p:txBody>
      </p:sp>
      <p:sp>
        <p:nvSpPr>
          <p:cNvPr id="3" name="Content Placeholder 2">
            <a:extLst>
              <a:ext uri="{FF2B5EF4-FFF2-40B4-BE49-F238E27FC236}">
                <a16:creationId xmlns:a16="http://schemas.microsoft.com/office/drawing/2014/main" id="{AFB8A20B-CC9E-78D7-1E88-694A80327E0D}"/>
              </a:ext>
            </a:extLst>
          </p:cNvPr>
          <p:cNvSpPr>
            <a:spLocks noGrp="1"/>
          </p:cNvSpPr>
          <p:nvPr>
            <p:ph idx="1"/>
          </p:nvPr>
        </p:nvSpPr>
        <p:spPr>
          <a:xfrm>
            <a:off x="5290077" y="437513"/>
            <a:ext cx="6478588" cy="5954325"/>
          </a:xfrm>
        </p:spPr>
        <p:txBody>
          <a:bodyPr anchor="ctr">
            <a:normAutofit/>
          </a:bodyPr>
          <a:lstStyle/>
          <a:p>
            <a:pPr marL="0" indent="0">
              <a:buNone/>
            </a:pPr>
            <a:r>
              <a:rPr lang="en-US" sz="2000" dirty="0"/>
              <a:t>Wisconsin Statute Chapter 251.04 outlines powers and duties:</a:t>
            </a:r>
          </a:p>
          <a:p>
            <a:pPr lvl="1"/>
            <a:r>
              <a:rPr lang="en-US" sz="2000" dirty="0"/>
              <a:t>Govern the local health department</a:t>
            </a:r>
          </a:p>
          <a:p>
            <a:pPr lvl="1"/>
            <a:r>
              <a:rPr lang="en-US" sz="2000" dirty="0"/>
              <a:t>Assure the local health department is a Level I, Level 2, or Level 3</a:t>
            </a:r>
          </a:p>
          <a:p>
            <a:pPr lvl="1"/>
            <a:r>
              <a:rPr lang="en-US" sz="2000" dirty="0"/>
              <a:t>May adopt regulations for its own guidance and for the governance of the local health department necessary to protect and improve public health. Report to the state department by rule</a:t>
            </a:r>
          </a:p>
          <a:p>
            <a:pPr lvl="1"/>
            <a:r>
              <a:rPr lang="en-US" sz="2000" dirty="0"/>
              <a:t>Meet at least quarterly</a:t>
            </a:r>
          </a:p>
        </p:txBody>
      </p:sp>
    </p:spTree>
    <p:extLst>
      <p:ext uri="{BB962C8B-B14F-4D97-AF65-F5344CB8AC3E}">
        <p14:creationId xmlns:p14="http://schemas.microsoft.com/office/powerpoint/2010/main" val="11126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569" y="1983659"/>
            <a:ext cx="11208774" cy="4630994"/>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A9AFA0F2-02C6-9DA4-28D9-29E1A30B3AF3}"/>
              </a:ext>
            </a:extLst>
          </p:cNvPr>
          <p:cNvPicPr>
            <a:picLocks noChangeAspect="1"/>
          </p:cNvPicPr>
          <p:nvPr/>
        </p:nvPicPr>
        <p:blipFill>
          <a:blip r:embed="rId2"/>
          <a:stretch>
            <a:fillRect/>
          </a:stretch>
        </p:blipFill>
        <p:spPr>
          <a:xfrm>
            <a:off x="161962" y="0"/>
            <a:ext cx="11868076" cy="6858000"/>
          </a:xfrm>
          <a:prstGeom prst="rect">
            <a:avLst/>
          </a:prstGeom>
        </p:spPr>
      </p:pic>
    </p:spTree>
    <p:extLst>
      <p:ext uri="{BB962C8B-B14F-4D97-AF65-F5344CB8AC3E}">
        <p14:creationId xmlns:p14="http://schemas.microsoft.com/office/powerpoint/2010/main" val="117766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9DE5A45A-C43F-CB1C-01B7-0E36424AE586}"/>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What Does a Board of Health Do? </a:t>
            </a:r>
            <a:r>
              <a:rPr lang="en-US" sz="1600" dirty="0">
                <a:solidFill>
                  <a:srgbClr val="EBEBEB"/>
                </a:solidFill>
              </a:rPr>
              <a:t>(continued)</a:t>
            </a:r>
          </a:p>
        </p:txBody>
      </p:sp>
      <p:sp>
        <p:nvSpPr>
          <p:cNvPr id="3" name="Content Placeholder 2">
            <a:extLst>
              <a:ext uri="{FF2B5EF4-FFF2-40B4-BE49-F238E27FC236}">
                <a16:creationId xmlns:a16="http://schemas.microsoft.com/office/drawing/2014/main" id="{AFB8A20B-CC9E-78D7-1E88-694A80327E0D}"/>
              </a:ext>
            </a:extLst>
          </p:cNvPr>
          <p:cNvSpPr>
            <a:spLocks noGrp="1"/>
          </p:cNvSpPr>
          <p:nvPr>
            <p:ph idx="1"/>
          </p:nvPr>
        </p:nvSpPr>
        <p:spPr>
          <a:xfrm>
            <a:off x="5290077" y="338167"/>
            <a:ext cx="6478588" cy="6053671"/>
          </a:xfrm>
        </p:spPr>
        <p:txBody>
          <a:bodyPr anchor="ctr">
            <a:normAutofit/>
          </a:bodyPr>
          <a:lstStyle/>
          <a:p>
            <a:pPr lvl="1">
              <a:lnSpc>
                <a:spcPct val="90000"/>
              </a:lnSpc>
            </a:pPr>
            <a:r>
              <a:rPr lang="en-US" sz="2000" dirty="0"/>
              <a:t>Assess public health needs and advocate for the provision of reasonable and necessary public health services</a:t>
            </a:r>
          </a:p>
          <a:p>
            <a:pPr marL="457200" lvl="1" indent="0">
              <a:lnSpc>
                <a:spcPct val="90000"/>
              </a:lnSpc>
              <a:buNone/>
            </a:pPr>
            <a:endParaRPr lang="en-US" sz="800" dirty="0"/>
          </a:p>
          <a:p>
            <a:pPr lvl="1">
              <a:lnSpc>
                <a:spcPct val="90000"/>
              </a:lnSpc>
            </a:pPr>
            <a:r>
              <a:rPr lang="en-US" sz="2000" dirty="0"/>
              <a:t>Develop policy and provide leadership that fosters local involvement and commitment that emphasizes public health needs and that advocates for equitable distribution of public health resources</a:t>
            </a:r>
            <a:endParaRPr lang="en-US" sz="800" dirty="0"/>
          </a:p>
          <a:p>
            <a:pPr lvl="1">
              <a:lnSpc>
                <a:spcPct val="90000"/>
              </a:lnSpc>
            </a:pPr>
            <a:r>
              <a:rPr lang="en-US" sz="2000" dirty="0"/>
              <a:t>Assure measures are taken to provide an environment in which individuals can be healthy</a:t>
            </a:r>
          </a:p>
          <a:p>
            <a:pPr marL="457200" lvl="1" indent="0">
              <a:lnSpc>
                <a:spcPct val="90000"/>
              </a:lnSpc>
              <a:buNone/>
            </a:pPr>
            <a:endParaRPr lang="en-US" sz="800" dirty="0"/>
          </a:p>
          <a:p>
            <a:pPr lvl="1">
              <a:lnSpc>
                <a:spcPct val="90000"/>
              </a:lnSpc>
            </a:pPr>
            <a:r>
              <a:rPr lang="en-US" sz="2000" dirty="0"/>
              <a:t>hall employ qualified public health professionals</a:t>
            </a:r>
          </a:p>
        </p:txBody>
      </p:sp>
    </p:spTree>
    <p:extLst>
      <p:ext uri="{BB962C8B-B14F-4D97-AF65-F5344CB8AC3E}">
        <p14:creationId xmlns:p14="http://schemas.microsoft.com/office/powerpoint/2010/main" val="141154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5B4D97E-E506-8C18-647E-4F776D5E6473}"/>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Board of Health Resources-Associations</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FCF9B6-5ACF-C843-FD24-578CFFE1D8FF}"/>
              </a:ext>
            </a:extLst>
          </p:cNvPr>
          <p:cNvSpPr>
            <a:spLocks noGrp="1"/>
          </p:cNvSpPr>
          <p:nvPr>
            <p:ph idx="1"/>
          </p:nvPr>
        </p:nvSpPr>
        <p:spPr>
          <a:xfrm>
            <a:off x="5041399" y="585789"/>
            <a:ext cx="6314353" cy="5644688"/>
          </a:xfrm>
        </p:spPr>
        <p:txBody>
          <a:bodyPr anchor="ctr">
            <a:normAutofit/>
          </a:bodyPr>
          <a:lstStyle/>
          <a:p>
            <a:pPr>
              <a:lnSpc>
                <a:spcPct val="90000"/>
              </a:lnSpc>
            </a:pPr>
            <a:r>
              <a:rPr lang="en-US" dirty="0">
                <a:solidFill>
                  <a:schemeClr val="tx1"/>
                </a:solidFill>
              </a:rPr>
              <a:t>Wisconsin Association of Local Health Departments and Boards (WALHDAB)</a:t>
            </a:r>
          </a:p>
          <a:p>
            <a:pPr>
              <a:lnSpc>
                <a:spcPct val="90000"/>
              </a:lnSpc>
            </a:pPr>
            <a:r>
              <a:rPr lang="en-US" dirty="0">
                <a:solidFill>
                  <a:schemeClr val="tx1"/>
                </a:solidFill>
              </a:rPr>
              <a:t>Wisconsin Public Health Association (WPHA)</a:t>
            </a:r>
          </a:p>
          <a:p>
            <a:pPr>
              <a:lnSpc>
                <a:spcPct val="90000"/>
              </a:lnSpc>
            </a:pPr>
            <a:r>
              <a:rPr lang="en-US" dirty="0">
                <a:solidFill>
                  <a:schemeClr val="tx1"/>
                </a:solidFill>
              </a:rPr>
              <a:t>National Association of Local Boards of Health (NALBOH)</a:t>
            </a:r>
          </a:p>
          <a:p>
            <a:pPr>
              <a:lnSpc>
                <a:spcPct val="90000"/>
              </a:lnSpc>
            </a:pPr>
            <a:r>
              <a:rPr lang="en-US" dirty="0">
                <a:solidFill>
                  <a:schemeClr val="tx1"/>
                </a:solidFill>
              </a:rPr>
              <a:t>National Association of County and City Health Officials (NACCHO)</a:t>
            </a:r>
          </a:p>
          <a:p>
            <a:pPr>
              <a:lnSpc>
                <a:spcPct val="90000"/>
              </a:lnSpc>
            </a:pPr>
            <a:r>
              <a:rPr lang="en-US" dirty="0">
                <a:solidFill>
                  <a:schemeClr val="tx1"/>
                </a:solidFill>
              </a:rPr>
              <a:t>American Public Health Association (APHA)</a:t>
            </a:r>
          </a:p>
          <a:p>
            <a:pPr marL="0" indent="0">
              <a:lnSpc>
                <a:spcPct val="90000"/>
              </a:lnSpc>
              <a:buNone/>
            </a:pPr>
            <a:endParaRPr lang="en-US" sz="1500" dirty="0">
              <a:solidFill>
                <a:schemeClr val="tx1"/>
              </a:solidFill>
            </a:endParaRP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12135015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5B4D97E-E506-8C18-647E-4F776D5E6473}"/>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Board of Health Resources </a:t>
            </a:r>
            <a:r>
              <a:rPr lang="en-US" sz="1600" dirty="0">
                <a:solidFill>
                  <a:srgbClr val="EBEBEB"/>
                </a:solidFill>
              </a:rPr>
              <a:t>(continued)</a:t>
            </a:r>
            <a:endParaRPr lang="en-US" sz="1600"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FCF9B6-5ACF-C843-FD24-578CFFE1D8FF}"/>
              </a:ext>
            </a:extLst>
          </p:cNvPr>
          <p:cNvSpPr>
            <a:spLocks noGrp="1"/>
          </p:cNvSpPr>
          <p:nvPr>
            <p:ph idx="1"/>
          </p:nvPr>
        </p:nvSpPr>
        <p:spPr>
          <a:xfrm>
            <a:off x="5041399" y="585789"/>
            <a:ext cx="6314353" cy="5644688"/>
          </a:xfrm>
        </p:spPr>
        <p:txBody>
          <a:bodyPr anchor="ctr">
            <a:normAutofit/>
          </a:bodyPr>
          <a:lstStyle/>
          <a:p>
            <a:pPr>
              <a:lnSpc>
                <a:spcPct val="90000"/>
              </a:lnSpc>
            </a:pPr>
            <a:r>
              <a:rPr lang="en-US" sz="1600" b="1" dirty="0">
                <a:solidFill>
                  <a:schemeClr val="tx1"/>
                </a:solidFill>
              </a:rPr>
              <a:t>Board of Health Proceedings</a:t>
            </a:r>
          </a:p>
          <a:p>
            <a:pPr lvl="1">
              <a:lnSpc>
                <a:spcPct val="90000"/>
              </a:lnSpc>
            </a:pPr>
            <a:r>
              <a:rPr lang="en-US" sz="1400" dirty="0">
                <a:solidFill>
                  <a:schemeClr val="accent1"/>
                </a:solidFill>
              </a:rPr>
              <a:t>Can subscribe to receive </a:t>
            </a:r>
            <a:r>
              <a:rPr lang="en-US" sz="1400" dirty="0">
                <a:solidFill>
                  <a:schemeClr val="accent1"/>
                </a:solidFill>
                <a:hlinkClick r:id="rId4">
                  <a:extLst>
                    <a:ext uri="{A12FA001-AC4F-418D-AE19-62706E023703}">
                      <ahyp:hlinkClr xmlns:ahyp="http://schemas.microsoft.com/office/drawing/2018/hyperlinkcolor" val="tx"/>
                    </a:ext>
                  </a:extLst>
                </a:hlinkClick>
              </a:rPr>
              <a:t>notifications </a:t>
            </a:r>
            <a:endParaRPr lang="en-US" sz="1400" dirty="0">
              <a:solidFill>
                <a:schemeClr val="accent1"/>
              </a:solidFill>
            </a:endParaRPr>
          </a:p>
          <a:p>
            <a:pPr>
              <a:lnSpc>
                <a:spcPct val="90000"/>
              </a:lnSpc>
            </a:pPr>
            <a:r>
              <a:rPr lang="en-US" sz="1400" dirty="0">
                <a:solidFill>
                  <a:schemeClr val="accent1"/>
                </a:solidFill>
                <a:hlinkClick r:id="rId5">
                  <a:extLst>
                    <a:ext uri="{A12FA001-AC4F-418D-AE19-62706E023703}">
                      <ahyp:hlinkClr xmlns:ahyp="http://schemas.microsoft.com/office/drawing/2018/hyperlinkcolor" val="tx"/>
                    </a:ext>
                  </a:extLst>
                </a:hlinkClick>
              </a:rPr>
              <a:t>WI Department of Health Services </a:t>
            </a:r>
            <a:endParaRPr lang="en-US" sz="1400" dirty="0">
              <a:solidFill>
                <a:schemeClr val="accent1"/>
              </a:solidFill>
            </a:endParaRPr>
          </a:p>
          <a:p>
            <a:pPr>
              <a:lnSpc>
                <a:spcPct val="90000"/>
              </a:lnSpc>
            </a:pPr>
            <a:r>
              <a:rPr lang="en-US" sz="1400" dirty="0">
                <a:solidFill>
                  <a:schemeClr val="tx1"/>
                </a:solidFill>
                <a:hlinkClick r:id="rId6"/>
              </a:rPr>
              <a:t>Healthy People 2030 </a:t>
            </a:r>
            <a:endParaRPr lang="en-US" sz="1400" dirty="0">
              <a:solidFill>
                <a:schemeClr val="tx1"/>
              </a:solidFill>
            </a:endParaRPr>
          </a:p>
          <a:p>
            <a:pPr>
              <a:lnSpc>
                <a:spcPct val="90000"/>
              </a:lnSpc>
            </a:pPr>
            <a:r>
              <a:rPr lang="en-US" sz="1400" dirty="0">
                <a:solidFill>
                  <a:schemeClr val="tx1"/>
                </a:solidFill>
                <a:hlinkClick r:id="rId7"/>
              </a:rPr>
              <a:t>WI State Health Plan </a:t>
            </a:r>
            <a:endParaRPr lang="en-US" sz="1400" dirty="0">
              <a:solidFill>
                <a:schemeClr val="tx1"/>
              </a:solidFill>
            </a:endParaRPr>
          </a:p>
          <a:p>
            <a:pPr>
              <a:lnSpc>
                <a:spcPct val="90000"/>
              </a:lnSpc>
            </a:pPr>
            <a:r>
              <a:rPr lang="en-US" sz="1400" dirty="0">
                <a:solidFill>
                  <a:schemeClr val="tx1"/>
                </a:solidFill>
                <a:hlinkClick r:id="rId8"/>
              </a:rPr>
              <a:t>County Health Rankings</a:t>
            </a:r>
            <a:endParaRPr lang="en-US" sz="1400" dirty="0">
              <a:solidFill>
                <a:schemeClr val="tx1"/>
              </a:solidFill>
            </a:endParaRPr>
          </a:p>
          <a:p>
            <a:pPr marL="0" indent="0">
              <a:lnSpc>
                <a:spcPct val="90000"/>
              </a:lnSpc>
              <a:buNone/>
            </a:pPr>
            <a:endParaRPr lang="en-US" sz="1600" dirty="0">
              <a:solidFill>
                <a:schemeClr val="tx1"/>
              </a:solidFill>
            </a:endParaRPr>
          </a:p>
          <a:p>
            <a:pPr>
              <a:lnSpc>
                <a:spcPct val="90000"/>
              </a:lnSpc>
            </a:pPr>
            <a:r>
              <a:rPr lang="en-US" sz="1600" b="1" dirty="0">
                <a:solidFill>
                  <a:schemeClr val="tx1"/>
                </a:solidFill>
              </a:rPr>
              <a:t>Clark County Health Department Publications &amp; Data</a:t>
            </a:r>
          </a:p>
          <a:p>
            <a:pPr lvl="1">
              <a:lnSpc>
                <a:spcPct val="90000"/>
              </a:lnSpc>
            </a:pPr>
            <a:r>
              <a:rPr lang="en-US" sz="1400" dirty="0">
                <a:solidFill>
                  <a:schemeClr val="accent1"/>
                </a:solidFill>
                <a:hlinkClick r:id="rId9">
                  <a:extLst>
                    <a:ext uri="{A12FA001-AC4F-418D-AE19-62706E023703}">
                      <ahyp:hlinkClr xmlns:ahyp="http://schemas.microsoft.com/office/drawing/2018/hyperlinkcolor" val="tx"/>
                    </a:ext>
                  </a:extLst>
                </a:hlinkClick>
              </a:rPr>
              <a:t>2023 Annual Report</a:t>
            </a:r>
            <a:endParaRPr lang="en-US" sz="1400" dirty="0">
              <a:solidFill>
                <a:schemeClr val="accent1"/>
              </a:solidFill>
            </a:endParaRPr>
          </a:p>
          <a:p>
            <a:pPr lvl="1">
              <a:lnSpc>
                <a:spcPct val="90000"/>
              </a:lnSpc>
            </a:pPr>
            <a:r>
              <a:rPr lang="en-US" sz="1400" dirty="0">
                <a:solidFill>
                  <a:schemeClr val="accent1"/>
                </a:solidFill>
                <a:hlinkClick r:id="rId10">
                  <a:extLst>
                    <a:ext uri="{A12FA001-AC4F-418D-AE19-62706E023703}">
                      <ahyp:hlinkClr xmlns:ahyp="http://schemas.microsoft.com/office/drawing/2018/hyperlinkcolor" val="tx"/>
                    </a:ext>
                  </a:extLst>
                </a:hlinkClick>
              </a:rPr>
              <a:t>2023 Mortality Surveillance &amp; Injury Related Health Outcomes</a:t>
            </a:r>
            <a:endParaRPr lang="en-US" sz="1400" dirty="0">
              <a:solidFill>
                <a:schemeClr val="accent1"/>
              </a:solidFill>
            </a:endParaRPr>
          </a:p>
          <a:p>
            <a:pPr lvl="1">
              <a:lnSpc>
                <a:spcPct val="90000"/>
              </a:lnSpc>
            </a:pPr>
            <a:r>
              <a:rPr lang="en-US" sz="1400" dirty="0">
                <a:solidFill>
                  <a:schemeClr val="accent1"/>
                </a:solidFill>
                <a:hlinkClick r:id="rId11">
                  <a:extLst>
                    <a:ext uri="{A12FA001-AC4F-418D-AE19-62706E023703}">
                      <ahyp:hlinkClr xmlns:ahyp="http://schemas.microsoft.com/office/drawing/2018/hyperlinkcolor" val="tx"/>
                    </a:ext>
                  </a:extLst>
                </a:hlinkClick>
              </a:rPr>
              <a:t>2023-2025 Community Health Assessment (CHA) &amp; Community Health Improvement Plan (CHIP)</a:t>
            </a:r>
            <a:endParaRPr lang="en-US" sz="1400" dirty="0">
              <a:solidFill>
                <a:schemeClr val="accent1"/>
              </a:solidFill>
            </a:endParaRPr>
          </a:p>
          <a:p>
            <a:pPr lvl="1">
              <a:lnSpc>
                <a:spcPct val="90000"/>
              </a:lnSpc>
            </a:pPr>
            <a:r>
              <a:rPr lang="en-US" sz="1400" dirty="0">
                <a:solidFill>
                  <a:schemeClr val="accent1"/>
                </a:solidFill>
                <a:hlinkClick r:id="rId12">
                  <a:extLst>
                    <a:ext uri="{A12FA001-AC4F-418D-AE19-62706E023703}">
                      <ahyp:hlinkClr xmlns:ahyp="http://schemas.microsoft.com/office/drawing/2018/hyperlinkcolor" val="tx"/>
                    </a:ext>
                  </a:extLst>
                </a:hlinkClick>
              </a:rPr>
              <a:t>2024-2026 Strategic Plan</a:t>
            </a:r>
            <a:endParaRPr lang="en-US" sz="1400" dirty="0">
              <a:solidFill>
                <a:schemeClr val="accent1"/>
              </a:solidFill>
            </a:endParaRPr>
          </a:p>
          <a:p>
            <a:pPr lvl="1">
              <a:lnSpc>
                <a:spcPct val="90000"/>
              </a:lnSpc>
            </a:pPr>
            <a:endParaRPr lang="en-US" sz="1400" dirty="0">
              <a:solidFill>
                <a:schemeClr val="tx1"/>
              </a:solidFill>
            </a:endParaRPr>
          </a:p>
          <a:p>
            <a:pPr marL="0" indent="0">
              <a:lnSpc>
                <a:spcPct val="90000"/>
              </a:lnSpc>
              <a:buNone/>
            </a:pPr>
            <a:endParaRPr lang="en-US" sz="1500" dirty="0">
              <a:solidFill>
                <a:schemeClr val="tx1"/>
              </a:solidFill>
            </a:endParaRP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54445349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8A1E2A18-4167-572C-4CD1-9F7DB0980564}"/>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Conclusion-What is Health?</a:t>
            </a:r>
          </a:p>
        </p:txBody>
      </p:sp>
      <p:sp>
        <p:nvSpPr>
          <p:cNvPr id="3" name="Subtitle 2">
            <a:extLst>
              <a:ext uri="{FF2B5EF4-FFF2-40B4-BE49-F238E27FC236}">
                <a16:creationId xmlns:a16="http://schemas.microsoft.com/office/drawing/2014/main" id="{6EA6DC42-4C60-B439-0D3D-763F538CDD34}"/>
              </a:ext>
            </a:extLst>
          </p:cNvPr>
          <p:cNvSpPr>
            <a:spLocks noGrp="1"/>
          </p:cNvSpPr>
          <p:nvPr>
            <p:ph type="subTitle" idx="1"/>
          </p:nvPr>
        </p:nvSpPr>
        <p:spPr>
          <a:xfrm>
            <a:off x="1008668" y="4293441"/>
            <a:ext cx="10492033" cy="1234148"/>
          </a:xfrm>
        </p:spPr>
        <p:txBody>
          <a:bodyPr>
            <a:normAutofit lnSpcReduction="10000"/>
          </a:bodyPr>
          <a:lstStyle/>
          <a:p>
            <a:pPr algn="ctr"/>
            <a:r>
              <a:rPr lang="en-US" sz="2000" dirty="0"/>
              <a:t>Health is living long and well</a:t>
            </a:r>
          </a:p>
          <a:p>
            <a:pPr algn="ctr"/>
            <a:r>
              <a:rPr lang="en-US" sz="2000" dirty="0"/>
              <a:t>It’s where we live, work, learn, and play</a:t>
            </a:r>
          </a:p>
          <a:p>
            <a:pPr algn="ctr"/>
            <a:r>
              <a:rPr lang="en-US" sz="2000" dirty="0"/>
              <a:t>It’s opportunity—for all of us—to strive and thrive</a:t>
            </a:r>
          </a:p>
          <a:p>
            <a:pPr algn="ctr"/>
            <a:endParaRPr lang="en-US" sz="2000" dirty="0"/>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228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4" name="Title 3">
            <a:extLst>
              <a:ext uri="{FF2B5EF4-FFF2-40B4-BE49-F238E27FC236}">
                <a16:creationId xmlns:a16="http://schemas.microsoft.com/office/drawing/2014/main" id="{2EDB50F8-4482-2E95-6CFB-8A44BF535012}"/>
              </a:ext>
            </a:extLst>
          </p:cNvPr>
          <p:cNvSpPr>
            <a:spLocks noGrp="1"/>
          </p:cNvSpPr>
          <p:nvPr>
            <p:ph type="title"/>
          </p:nvPr>
        </p:nvSpPr>
        <p:spPr>
          <a:xfrm>
            <a:off x="1905000" y="973668"/>
            <a:ext cx="8407400" cy="706964"/>
          </a:xfrm>
        </p:spPr>
        <p:txBody>
          <a:bodyPr>
            <a:normAutofit/>
          </a:bodyPr>
          <a:lstStyle/>
          <a:p>
            <a:pPr algn="ctr"/>
            <a:r>
              <a:rPr lang="en-US" dirty="0">
                <a:solidFill>
                  <a:srgbClr val="FFFFFF"/>
                </a:solidFill>
              </a:rPr>
              <a:t>Learning Objectives</a:t>
            </a:r>
          </a:p>
        </p:txBody>
      </p:sp>
      <p:sp>
        <p:nvSpPr>
          <p:cNvPr id="15" name="Rectangle 14">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4">
            <a:extLst>
              <a:ext uri="{FF2B5EF4-FFF2-40B4-BE49-F238E27FC236}">
                <a16:creationId xmlns:a16="http://schemas.microsoft.com/office/drawing/2014/main" id="{2DE9CDC9-8B0C-03CE-F5A4-79AB915F4BD1}"/>
              </a:ext>
            </a:extLst>
          </p:cNvPr>
          <p:cNvGraphicFramePr>
            <a:graphicFrameLocks noGrp="1"/>
          </p:cNvGraphicFramePr>
          <p:nvPr>
            <p:ph idx="1"/>
            <p:extLst>
              <p:ext uri="{D42A27DB-BD31-4B8C-83A1-F6EECF244321}">
                <p14:modId xmlns:p14="http://schemas.microsoft.com/office/powerpoint/2010/main" val="144141500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7632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72" name="Rectangle 7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7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098" name="Picture 2">
            <a:extLst>
              <a:ext uri="{FF2B5EF4-FFF2-40B4-BE49-F238E27FC236}">
                <a16:creationId xmlns:a16="http://schemas.microsoft.com/office/drawing/2014/main" id="{30B8DB7C-A0D5-C7CC-A847-D4D600EC13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8438" y="4703625"/>
            <a:ext cx="4093322" cy="1606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3332" y="1782881"/>
            <a:ext cx="7691284" cy="2554545"/>
          </a:xfrm>
          <a:prstGeom prst="rect">
            <a:avLst/>
          </a:prstGeom>
          <a:noFill/>
        </p:spPr>
        <p:txBody>
          <a:bodyPr wrap="square" rtlCol="0">
            <a:spAutoFit/>
          </a:bodyPr>
          <a:lstStyle/>
          <a:p>
            <a:r>
              <a:rPr lang="en-US" sz="1600" dirty="0"/>
              <a:t>Public Health is the science of protecting and improving the health of people and their communities. </a:t>
            </a:r>
          </a:p>
          <a:p>
            <a:endParaRPr lang="en-US" sz="1600" dirty="0"/>
          </a:p>
          <a:p>
            <a:r>
              <a:rPr lang="en-US" sz="1600" dirty="0"/>
              <a:t>This work is achieved by promoting healthy lifestyles, researching disease and injury prevention, and detecting, preventing, and responding to infectious diseases. </a:t>
            </a:r>
          </a:p>
          <a:p>
            <a:endParaRPr lang="en-US" sz="1600" dirty="0"/>
          </a:p>
          <a:p>
            <a:r>
              <a:rPr lang="en-US" sz="1600" b="0" i="0" dirty="0">
                <a:solidFill>
                  <a:srgbClr val="000000"/>
                </a:solidFill>
                <a:effectLst/>
              </a:rPr>
              <a:t>Public health systems are commonly defined as “all public, private, and voluntary entities that contribute to the delivery of essential public health services within a jurisdiction.”</a:t>
            </a:r>
            <a:endParaRPr lang="en-US" sz="1600" dirty="0"/>
          </a:p>
        </p:txBody>
      </p:sp>
      <p:sp>
        <p:nvSpPr>
          <p:cNvPr id="4" name="Title 3">
            <a:extLst>
              <a:ext uri="{FF2B5EF4-FFF2-40B4-BE49-F238E27FC236}">
                <a16:creationId xmlns:a16="http://schemas.microsoft.com/office/drawing/2014/main" id="{F4AB4C21-3E5E-278C-967B-4C69BF77E804}"/>
              </a:ext>
            </a:extLst>
          </p:cNvPr>
          <p:cNvSpPr txBox="1">
            <a:spLocks/>
          </p:cNvSpPr>
          <p:nvPr/>
        </p:nvSpPr>
        <p:spPr bwMode="gray">
          <a:xfrm>
            <a:off x="651835" y="709718"/>
            <a:ext cx="8407400" cy="706964"/>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tx1"/>
                </a:solidFill>
              </a:rPr>
              <a:t>What is Public Health? </a:t>
            </a:r>
          </a:p>
        </p:txBody>
      </p:sp>
      <p:sp>
        <p:nvSpPr>
          <p:cNvPr id="2" name="Rectangle 1">
            <a:extLst>
              <a:ext uri="{FF2B5EF4-FFF2-40B4-BE49-F238E27FC236}">
                <a16:creationId xmlns:a16="http://schemas.microsoft.com/office/drawing/2014/main" id="{946C7159-C74A-7F9F-D1E9-5F45439F7C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EC46720-6EB1-5C23-E053-667178A2249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1628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4BB39-D724-774C-080D-E119CCAEEB33}"/>
              </a:ext>
            </a:extLst>
          </p:cNvPr>
          <p:cNvSpPr>
            <a:spLocks noGrp="1"/>
          </p:cNvSpPr>
          <p:nvPr>
            <p:ph type="title"/>
          </p:nvPr>
        </p:nvSpPr>
        <p:spPr>
          <a:xfrm>
            <a:off x="1154953" y="973668"/>
            <a:ext cx="8761413" cy="706964"/>
          </a:xfrm>
        </p:spPr>
        <p:txBody>
          <a:bodyPr>
            <a:noAutofit/>
          </a:bodyPr>
          <a:lstStyle/>
          <a:p>
            <a:pPr algn="ctr">
              <a:lnSpc>
                <a:spcPct val="90000"/>
              </a:lnSpc>
            </a:pPr>
            <a:r>
              <a:rPr lang="en-US" sz="3200" dirty="0"/>
              <a:t>Local Health Departments Are The Center of the Local Public Health System</a:t>
            </a:r>
          </a:p>
        </p:txBody>
      </p:sp>
      <p:sp>
        <p:nvSpPr>
          <p:cNvPr id="9" name="Content Placeholder 8">
            <a:extLst>
              <a:ext uri="{FF2B5EF4-FFF2-40B4-BE49-F238E27FC236}">
                <a16:creationId xmlns:a16="http://schemas.microsoft.com/office/drawing/2014/main" id="{3B6CB154-62B4-7297-7952-B55B3F8C86A5}"/>
              </a:ext>
            </a:extLst>
          </p:cNvPr>
          <p:cNvSpPr>
            <a:spLocks noGrp="1"/>
          </p:cNvSpPr>
          <p:nvPr>
            <p:ph idx="1"/>
          </p:nvPr>
        </p:nvSpPr>
        <p:spPr>
          <a:xfrm>
            <a:off x="1154954" y="2952636"/>
            <a:ext cx="6388846" cy="3067163"/>
          </a:xfrm>
        </p:spPr>
        <p:txBody>
          <a:bodyPr anchor="ctr">
            <a:normAutofit fontScale="92500" lnSpcReduction="20000"/>
          </a:bodyPr>
          <a:lstStyle/>
          <a:p>
            <a:r>
              <a:rPr lang="en-US" sz="2400" dirty="0"/>
              <a:t>Responsible for the health &amp; well-being of everyone who lives, learn, works, and plays within their jurisdiction</a:t>
            </a:r>
          </a:p>
          <a:p>
            <a:pPr marL="0" indent="0">
              <a:buNone/>
            </a:pPr>
            <a:endParaRPr lang="en-US" sz="2400" dirty="0"/>
          </a:p>
          <a:p>
            <a:r>
              <a:rPr lang="en-US" sz="2400" dirty="0"/>
              <a:t>Prevent, protect, and promote the health &amp; safety of communities</a:t>
            </a:r>
          </a:p>
          <a:p>
            <a:pPr marL="0" indent="0">
              <a:buNone/>
            </a:pPr>
            <a:endParaRPr lang="en-US" sz="2400" dirty="0"/>
          </a:p>
          <a:p>
            <a:r>
              <a:rPr lang="en-US" sz="2400" dirty="0"/>
              <a:t>Provide us with a healthy community to keep us out of the doctor’s office</a:t>
            </a:r>
          </a:p>
          <a:p>
            <a:endParaRPr lang="en-US" dirty="0"/>
          </a:p>
        </p:txBody>
      </p:sp>
      <p:pic>
        <p:nvPicPr>
          <p:cNvPr id="2" name="Picture 1">
            <a:extLst>
              <a:ext uri="{FF2B5EF4-FFF2-40B4-BE49-F238E27FC236}">
                <a16:creationId xmlns:a16="http://schemas.microsoft.com/office/drawing/2014/main" id="{5FCD551C-7A43-515E-59D1-0E726FB4B377}"/>
              </a:ext>
            </a:extLst>
          </p:cNvPr>
          <p:cNvPicPr>
            <a:picLocks noChangeAspect="1"/>
          </p:cNvPicPr>
          <p:nvPr/>
        </p:nvPicPr>
        <p:blipFill>
          <a:blip r:embed="rId2"/>
          <a:stretch>
            <a:fillRect/>
          </a:stretch>
        </p:blipFill>
        <p:spPr>
          <a:xfrm>
            <a:off x="7372488" y="2817169"/>
            <a:ext cx="4502305" cy="3067163"/>
          </a:xfrm>
          <a:prstGeom prst="rect">
            <a:avLst/>
          </a:prstGeom>
        </p:spPr>
      </p:pic>
    </p:spTree>
    <p:extLst>
      <p:ext uri="{BB962C8B-B14F-4D97-AF65-F5344CB8AC3E}">
        <p14:creationId xmlns:p14="http://schemas.microsoft.com/office/powerpoint/2010/main" val="308608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62" name="Group 35">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7" name="Rectangle 36">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Oval 40">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Oval 41">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3" name="Rectangle 44">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4" name="Group 4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8" name="Rectangle 4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64029C20-B796-A70A-D44D-3ADE8C00A9F9}"/>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What is a Local Health Department?</a:t>
            </a:r>
          </a:p>
        </p:txBody>
      </p:sp>
      <p:sp>
        <p:nvSpPr>
          <p:cNvPr id="3" name="Text Placeholder 2">
            <a:extLst>
              <a:ext uri="{FF2B5EF4-FFF2-40B4-BE49-F238E27FC236}">
                <a16:creationId xmlns:a16="http://schemas.microsoft.com/office/drawing/2014/main" id="{E5598E95-07C4-2E91-3DD7-C39A62965FBD}"/>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r>
              <a:rPr lang="en-US" cap="all"/>
              <a:t>Why do they exist?</a:t>
            </a:r>
          </a:p>
        </p:txBody>
      </p:sp>
      <p:cxnSp>
        <p:nvCxnSpPr>
          <p:cNvPr id="51" name="Straight Connector 5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5163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57A8-E9BE-0C67-3AB7-E6E4391A9256}"/>
              </a:ext>
            </a:extLst>
          </p:cNvPr>
          <p:cNvSpPr>
            <a:spLocks noGrp="1"/>
          </p:cNvSpPr>
          <p:nvPr>
            <p:ph type="title"/>
          </p:nvPr>
        </p:nvSpPr>
        <p:spPr>
          <a:xfrm>
            <a:off x="1154955" y="1518179"/>
            <a:ext cx="3860260" cy="2010834"/>
          </a:xfrm>
        </p:spPr>
        <p:txBody>
          <a:bodyPr>
            <a:noAutofit/>
          </a:bodyPr>
          <a:lstStyle/>
          <a:p>
            <a:pPr algn="ctr"/>
            <a:r>
              <a:rPr lang="en-US" sz="2800" dirty="0"/>
              <a:t>Healthy communities are important to a healthy economy. </a:t>
            </a:r>
            <a:endParaRPr lang="en-US" sz="1100" dirty="0"/>
          </a:p>
        </p:txBody>
      </p:sp>
      <p:sp>
        <p:nvSpPr>
          <p:cNvPr id="4" name="Text Placeholder 3">
            <a:extLst>
              <a:ext uri="{FF2B5EF4-FFF2-40B4-BE49-F238E27FC236}">
                <a16:creationId xmlns:a16="http://schemas.microsoft.com/office/drawing/2014/main" id="{9571157D-1387-CD64-3ECA-C99F42953DA4}"/>
              </a:ext>
            </a:extLst>
          </p:cNvPr>
          <p:cNvSpPr>
            <a:spLocks noGrp="1"/>
          </p:cNvSpPr>
          <p:nvPr>
            <p:ph type="body" sz="half" idx="2"/>
          </p:nvPr>
        </p:nvSpPr>
        <p:spPr/>
        <p:txBody>
          <a:bodyPr>
            <a:noAutofit/>
          </a:bodyPr>
          <a:lstStyle/>
          <a:p>
            <a:r>
              <a:rPr lang="en-US" sz="1800" dirty="0"/>
              <a:t>Social and economic factors such as education, employment, income, family &amp; social support, and community safety, influence how long and how well we live.</a:t>
            </a:r>
          </a:p>
        </p:txBody>
      </p:sp>
      <p:pic>
        <p:nvPicPr>
          <p:cNvPr id="8" name="Picture 7">
            <a:extLst>
              <a:ext uri="{FF2B5EF4-FFF2-40B4-BE49-F238E27FC236}">
                <a16:creationId xmlns:a16="http://schemas.microsoft.com/office/drawing/2014/main" id="{8A792C64-4CD5-A8A0-B731-CEF92D71C1BD}"/>
              </a:ext>
            </a:extLst>
          </p:cNvPr>
          <p:cNvPicPr>
            <a:picLocks noChangeAspect="1"/>
          </p:cNvPicPr>
          <p:nvPr/>
        </p:nvPicPr>
        <p:blipFill>
          <a:blip r:embed="rId3"/>
          <a:stretch>
            <a:fillRect/>
          </a:stretch>
        </p:blipFill>
        <p:spPr>
          <a:xfrm>
            <a:off x="5867400" y="1709737"/>
            <a:ext cx="6324600" cy="3895725"/>
          </a:xfrm>
          <a:prstGeom prst="rect">
            <a:avLst/>
          </a:prstGeom>
        </p:spPr>
      </p:pic>
      <p:sp>
        <p:nvSpPr>
          <p:cNvPr id="5" name="TextBox 4">
            <a:extLst>
              <a:ext uri="{FF2B5EF4-FFF2-40B4-BE49-F238E27FC236}">
                <a16:creationId xmlns:a16="http://schemas.microsoft.com/office/drawing/2014/main" id="{CE7B6ED3-76D8-3A53-1DFC-A9F591BD10E6}"/>
              </a:ext>
            </a:extLst>
          </p:cNvPr>
          <p:cNvSpPr txBox="1"/>
          <p:nvPr/>
        </p:nvSpPr>
        <p:spPr>
          <a:xfrm>
            <a:off x="5791986" y="5994312"/>
            <a:ext cx="6912990" cy="341632"/>
          </a:xfrm>
          <a:prstGeom prst="rect">
            <a:avLst/>
          </a:prstGeom>
          <a:noFill/>
        </p:spPr>
        <p:txBody>
          <a:bodyPr wrap="square">
            <a:spAutoFit/>
          </a:bodyPr>
          <a:lstStyle/>
          <a:p>
            <a:pPr>
              <a:lnSpc>
                <a:spcPct val="90000"/>
              </a:lnSpc>
            </a:pPr>
            <a:r>
              <a:rPr lang="en-US" sz="1800" dirty="0">
                <a:hlinkClick r:id="rId4">
                  <a:extLst>
                    <a:ext uri="{A12FA001-AC4F-418D-AE19-62706E023703}">
                      <ahyp:hlinkClr xmlns:ahyp="http://schemas.microsoft.com/office/drawing/2018/hyperlinkcolor" val="tx"/>
                    </a:ext>
                  </a:extLst>
                </a:hlinkClick>
              </a:rPr>
              <a:t>View Clark County’s County Health Rankings</a:t>
            </a:r>
            <a:r>
              <a:rPr lang="en-US" sz="1800" dirty="0"/>
              <a:t> </a:t>
            </a:r>
          </a:p>
        </p:txBody>
      </p:sp>
    </p:spTree>
    <p:extLst>
      <p:ext uri="{BB962C8B-B14F-4D97-AF65-F5344CB8AC3E}">
        <p14:creationId xmlns:p14="http://schemas.microsoft.com/office/powerpoint/2010/main" val="78334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72" name="Rectangle 7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3" name="Oval 7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Oval 7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Oval 7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Oval 7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Oval 7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7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8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82" name="Rectangle 8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7A000E0-5EDF-70B1-598D-F45DD17695A5}"/>
              </a:ext>
            </a:extLst>
          </p:cNvPr>
          <p:cNvSpPr>
            <a:spLocks noGrp="1"/>
          </p:cNvSpPr>
          <p:nvPr>
            <p:ph type="title"/>
          </p:nvPr>
        </p:nvSpPr>
        <p:spPr>
          <a:xfrm>
            <a:off x="1154953" y="973668"/>
            <a:ext cx="8761413" cy="706964"/>
          </a:xfrm>
        </p:spPr>
        <p:txBody>
          <a:bodyPr vert="horz" lIns="91440" tIns="45720" rIns="91440" bIns="45720" rtlCol="0" anchor="ctr">
            <a:normAutofit/>
          </a:bodyPr>
          <a:lstStyle/>
          <a:p>
            <a:pPr algn="ctr"/>
            <a:r>
              <a:rPr lang="en-US" dirty="0"/>
              <a:t>”Community Health Strategist” </a:t>
            </a:r>
          </a:p>
        </p:txBody>
      </p:sp>
      <p:sp>
        <p:nvSpPr>
          <p:cNvPr id="3" name="Content Placeholder 2">
            <a:extLst>
              <a:ext uri="{FF2B5EF4-FFF2-40B4-BE49-F238E27FC236}">
                <a16:creationId xmlns:a16="http://schemas.microsoft.com/office/drawing/2014/main" id="{626577B6-D87F-CDEC-DA01-D9A2EC829E82}"/>
              </a:ext>
            </a:extLst>
          </p:cNvPr>
          <p:cNvSpPr>
            <a:spLocks noGrp="1"/>
          </p:cNvSpPr>
          <p:nvPr>
            <p:ph sz="half" idx="1"/>
          </p:nvPr>
        </p:nvSpPr>
        <p:spPr>
          <a:xfrm>
            <a:off x="5422899" y="3092983"/>
            <a:ext cx="5789631" cy="2819400"/>
          </a:xfrm>
        </p:spPr>
        <p:txBody>
          <a:bodyPr vert="horz" lIns="91440" tIns="45720" rIns="91440" bIns="45720" rtlCol="0" anchor="ctr">
            <a:normAutofit/>
          </a:bodyPr>
          <a:lstStyle/>
          <a:p>
            <a:r>
              <a:rPr lang="en-US" sz="2000" dirty="0"/>
              <a:t>Lead a multi-sector approach to create healthy communities, where everyone can live their best life</a:t>
            </a:r>
          </a:p>
          <a:p>
            <a:pPr marL="0" indent="0">
              <a:buNone/>
            </a:pPr>
            <a:endParaRPr lang="en-US" sz="2000" dirty="0"/>
          </a:p>
          <a:p>
            <a:r>
              <a:rPr lang="en-US" sz="2000" dirty="0"/>
              <a:t>Prevention oriented, going up stream to prevent disease, injury, and death</a:t>
            </a:r>
          </a:p>
          <a:p>
            <a:pPr marL="0" indent="0"/>
            <a:endParaRPr lang="en-US" dirty="0"/>
          </a:p>
        </p:txBody>
      </p:sp>
      <p:pic>
        <p:nvPicPr>
          <p:cNvPr id="18" name="Picture 2" descr="Healthy People 2030 charts new course for nation: Newest edition shares 355  measurable, streamlined objectives | The Nation's Health">
            <a:extLst>
              <a:ext uri="{FF2B5EF4-FFF2-40B4-BE49-F238E27FC236}">
                <a16:creationId xmlns:a16="http://schemas.microsoft.com/office/drawing/2014/main" id="{5CDD1F38-E687-3827-5CAD-6C2E5843C5FA}"/>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676" r="-3749" b="3208"/>
          <a:stretch/>
        </p:blipFill>
        <p:spPr bwMode="auto">
          <a:xfrm>
            <a:off x="1057540" y="2601912"/>
            <a:ext cx="3989995" cy="376489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62" name="Group 35">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7" name="Rectangle 36">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Oval 40">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Oval 41">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3" name="Rectangle 44">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4" name="Group 4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8" name="Rectangle 4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64029C20-B796-A70A-D44D-3ADE8C00A9F9}"/>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4800" dirty="0">
                <a:solidFill>
                  <a:schemeClr val="tx1"/>
                </a:solidFill>
              </a:rPr>
              <a:t>What Are the Unique Responsibilities of a Local Health Department? </a:t>
            </a:r>
          </a:p>
        </p:txBody>
      </p:sp>
      <p:sp>
        <p:nvSpPr>
          <p:cNvPr id="3" name="Text Placeholder 2">
            <a:extLst>
              <a:ext uri="{FF2B5EF4-FFF2-40B4-BE49-F238E27FC236}">
                <a16:creationId xmlns:a16="http://schemas.microsoft.com/office/drawing/2014/main" id="{E5598E95-07C4-2E91-3DD7-C39A62965FBD}"/>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r"/>
            <a:r>
              <a:rPr lang="en-US" cap="all" dirty="0"/>
              <a:t>What do they do?</a:t>
            </a:r>
          </a:p>
        </p:txBody>
      </p:sp>
      <p:cxnSp>
        <p:nvCxnSpPr>
          <p:cNvPr id="51" name="Straight Connector 5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97198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{DCE8C486-F09F-AC4A-AC7A-476E97F86847}tf10001076</Template>
  <TotalTime>395</TotalTime>
  <Words>1522</Words>
  <Application>Microsoft Office PowerPoint</Application>
  <PresentationFormat>Widescreen</PresentationFormat>
  <Paragraphs>177</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Wingdings 3</vt:lpstr>
      <vt:lpstr>YACgEaSMfJc 0</vt:lpstr>
      <vt:lpstr>Ion Boardroom</vt:lpstr>
      <vt:lpstr>Mission: It is the Mission of the Clark County Health Department to promote health, prevent disease, and protect the residents of the county through partnerships and population-based services.  Vision: Safe environments, thriving communities, healthy people  Values: Camaraderie, Connectivity, Dedication, Excellence, Ingenuity, &amp; Integrity </vt:lpstr>
      <vt:lpstr>PowerPoint Presentation</vt:lpstr>
      <vt:lpstr>Learning Objectives</vt:lpstr>
      <vt:lpstr>PowerPoint Presentation</vt:lpstr>
      <vt:lpstr>Local Health Departments Are The Center of the Local Public Health System</vt:lpstr>
      <vt:lpstr>What is a Local Health Department?</vt:lpstr>
      <vt:lpstr>Healthy communities are important to a healthy economy. </vt:lpstr>
      <vt:lpstr>”Community Health Strategist” </vt:lpstr>
      <vt:lpstr>What Are the Unique Responsibilities of a Local Health Department? </vt:lpstr>
      <vt:lpstr>Foundational Public Health Services (FPHS)</vt:lpstr>
      <vt:lpstr>WI Statutes That Guide  Local Health Departments</vt:lpstr>
      <vt:lpstr>WI Administrative Rules </vt:lpstr>
      <vt:lpstr>Clark County Ordinances</vt:lpstr>
      <vt:lpstr>How Does a Local Health Department Carryout Services With Their Public Health System Partners?</vt:lpstr>
      <vt:lpstr>10 Essential Services</vt:lpstr>
      <vt:lpstr>Public Health Standards</vt:lpstr>
      <vt:lpstr>What is a Board of Health? </vt:lpstr>
      <vt:lpstr>What is a Board of Health in WI?</vt:lpstr>
      <vt:lpstr>What does a Board of Health do?</vt:lpstr>
      <vt:lpstr>What Does a Board of Health Do? (continued)</vt:lpstr>
      <vt:lpstr>Board of Health Resources-Associations</vt:lpstr>
      <vt:lpstr>Board of Health Resources (continued)</vt:lpstr>
      <vt:lpstr>Conclusion-What is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is what we do together as a society to ensure the conditions in which everyone can be healthy.”</dc:title>
  <dc:creator>Joan Theurer</dc:creator>
  <cp:lastModifiedBy>Mews, Brittany</cp:lastModifiedBy>
  <cp:revision>26</cp:revision>
  <dcterms:created xsi:type="dcterms:W3CDTF">2022-04-13T15:03:49Z</dcterms:created>
  <dcterms:modified xsi:type="dcterms:W3CDTF">2024-04-18T14:57:19Z</dcterms:modified>
</cp:coreProperties>
</file>